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4"/>
  </p:notesMasterIdLst>
  <p:handoutMasterIdLst>
    <p:handoutMasterId r:id="rId55"/>
  </p:handoutMasterIdLst>
  <p:sldIdLst>
    <p:sldId id="355" r:id="rId5"/>
    <p:sldId id="374" r:id="rId6"/>
    <p:sldId id="358" r:id="rId7"/>
    <p:sldId id="441" r:id="rId8"/>
    <p:sldId id="402" r:id="rId9"/>
    <p:sldId id="403" r:id="rId10"/>
    <p:sldId id="467" r:id="rId11"/>
    <p:sldId id="410" r:id="rId12"/>
    <p:sldId id="411" r:id="rId13"/>
    <p:sldId id="443" r:id="rId14"/>
    <p:sldId id="414" r:id="rId15"/>
    <p:sldId id="450" r:id="rId16"/>
    <p:sldId id="451" r:id="rId17"/>
    <p:sldId id="415" r:id="rId18"/>
    <p:sldId id="416" r:id="rId19"/>
    <p:sldId id="437" r:id="rId20"/>
    <p:sldId id="438" r:id="rId21"/>
    <p:sldId id="461" r:id="rId22"/>
    <p:sldId id="423" r:id="rId23"/>
    <p:sldId id="424" r:id="rId24"/>
    <p:sldId id="468" r:id="rId25"/>
    <p:sldId id="462" r:id="rId26"/>
    <p:sldId id="459" r:id="rId27"/>
    <p:sldId id="460" r:id="rId28"/>
    <p:sldId id="463" r:id="rId29"/>
    <p:sldId id="425" r:id="rId30"/>
    <p:sldId id="464" r:id="rId31"/>
    <p:sldId id="390" r:id="rId32"/>
    <p:sldId id="429" r:id="rId33"/>
    <p:sldId id="465" r:id="rId34"/>
    <p:sldId id="426" r:id="rId35"/>
    <p:sldId id="427" r:id="rId36"/>
    <p:sldId id="469" r:id="rId37"/>
    <p:sldId id="449" r:id="rId38"/>
    <p:sldId id="428" r:id="rId39"/>
    <p:sldId id="466" r:id="rId40"/>
    <p:sldId id="392" r:id="rId41"/>
    <p:sldId id="452" r:id="rId42"/>
    <p:sldId id="453" r:id="rId43"/>
    <p:sldId id="454" r:id="rId44"/>
    <p:sldId id="455" r:id="rId45"/>
    <p:sldId id="456" r:id="rId46"/>
    <p:sldId id="457" r:id="rId47"/>
    <p:sldId id="458" r:id="rId48"/>
    <p:sldId id="439" r:id="rId49"/>
    <p:sldId id="399" r:id="rId50"/>
    <p:sldId id="400" r:id="rId51"/>
    <p:sldId id="401" r:id="rId52"/>
    <p:sldId id="261" r:id="rId53"/>
  </p:sldIdLst>
  <p:sldSz cx="9144000" cy="6858000" type="screen4x3"/>
  <p:notesSz cx="7023100" cy="93091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eeling" initials="TK" lastIdx="14" clrIdx="0">
    <p:extLst>
      <p:ext uri="{19B8F6BF-5375-455C-9EA6-DF929625EA0E}">
        <p15:presenceInfo xmlns:p15="http://schemas.microsoft.com/office/powerpoint/2012/main" userId="S-1-5-21-2425465099-1613995125-2016329470-77799" providerId="AD"/>
      </p:ext>
    </p:extLst>
  </p:cmAuthor>
  <p:cmAuthor id="2" name="Beata Kashani" initials="BK" lastIdx="63" clrIdx="1">
    <p:extLst>
      <p:ext uri="{19B8F6BF-5375-455C-9EA6-DF929625EA0E}">
        <p15:presenceInfo xmlns:p15="http://schemas.microsoft.com/office/powerpoint/2012/main" userId="S-1-5-21-2425465099-1613995125-2016329470-78841" providerId="AD"/>
      </p:ext>
    </p:extLst>
  </p:cmAuthor>
  <p:cmAuthor id="3" name="Kristine Klepper" initials="KK" lastIdx="1" clrIdx="2">
    <p:extLst>
      <p:ext uri="{19B8F6BF-5375-455C-9EA6-DF929625EA0E}">
        <p15:presenceInfo xmlns:p15="http://schemas.microsoft.com/office/powerpoint/2012/main" userId="S-1-5-21-3015042641-2194367929-112691256-3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5D"/>
    <a:srgbClr val="6AC5AD"/>
    <a:srgbClr val="4BC7E7"/>
    <a:srgbClr val="E7E9F0"/>
    <a:srgbClr val="00549F"/>
    <a:srgbClr val="737577"/>
    <a:srgbClr val="E2ADE3"/>
    <a:srgbClr val="717372"/>
    <a:srgbClr val="001E46"/>
    <a:srgbClr val="FAF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4660"/>
  </p:normalViewPr>
  <p:slideViewPr>
    <p:cSldViewPr snapToGrid="0">
      <p:cViewPr varScale="1">
        <p:scale>
          <a:sx n="105" d="100"/>
          <a:sy n="105" d="100"/>
        </p:scale>
        <p:origin x="120" y="114"/>
      </p:cViewPr>
      <p:guideLst/>
    </p:cSldViewPr>
  </p:slideViewPr>
  <p:notesTextViewPr>
    <p:cViewPr>
      <p:scale>
        <a:sx n="1" d="1"/>
        <a:sy n="1" d="1"/>
      </p:scale>
      <p:origin x="0" y="0"/>
    </p:cViewPr>
  </p:notesTextViewPr>
  <p:notesViewPr>
    <p:cSldViewPr snapToGrid="0">
      <p:cViewPr varScale="1">
        <p:scale>
          <a:sx n="91" d="100"/>
          <a:sy n="91"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1"/>
          </a:xfrm>
          <a:prstGeom prst="rect">
            <a:avLst/>
          </a:prstGeom>
        </p:spPr>
        <p:txBody>
          <a:bodyPr vert="horz" lIns="92446" tIns="46223" rIns="92446" bIns="46223" rtlCol="0"/>
          <a:lstStyle>
            <a:lvl1pPr algn="r">
              <a:defRPr sz="1200"/>
            </a:lvl1pPr>
          </a:lstStyle>
          <a:p>
            <a:fld id="{BFA7799C-C4EF-4EED-8BF0-AC8399C866C0}" type="datetimeFigureOut">
              <a:rPr lang="en-US" smtClean="0"/>
              <a:t>9/1/2021</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2446" tIns="46223" rIns="92446" bIns="46223" rtlCol="0" anchor="b"/>
          <a:lstStyle>
            <a:lvl1pPr algn="r">
              <a:defRPr sz="1200"/>
            </a:lvl1pPr>
          </a:lstStyle>
          <a:p>
            <a:fld id="{00101ACC-5494-4E3E-8EB5-473967E8B743}" type="slidenum">
              <a:rPr lang="en-US" smtClean="0"/>
              <a:t>‹#›</a:t>
            </a:fld>
            <a:endParaRPr lang="en-US" dirty="0"/>
          </a:p>
        </p:txBody>
      </p:sp>
    </p:spTree>
    <p:extLst>
      <p:ext uri="{BB962C8B-B14F-4D97-AF65-F5344CB8AC3E}">
        <p14:creationId xmlns:p14="http://schemas.microsoft.com/office/powerpoint/2010/main" val="1362468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36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363"/>
          </a:xfrm>
          <a:prstGeom prst="rect">
            <a:avLst/>
          </a:prstGeom>
        </p:spPr>
        <p:txBody>
          <a:bodyPr vert="horz" lIns="92446" tIns="46223" rIns="92446" bIns="46223" rtlCol="0"/>
          <a:lstStyle>
            <a:lvl1pPr algn="r">
              <a:defRPr sz="1200"/>
            </a:lvl1pPr>
          </a:lstStyle>
          <a:p>
            <a:fld id="{5ACFCD31-F1EC-4C70-AD4B-2474AB979397}" type="datetimeFigureOut">
              <a:rPr lang="en-US" smtClean="0"/>
              <a:t>9/1/2021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79687"/>
            <a:ext cx="5618480" cy="3665776"/>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1738"/>
            <a:ext cx="3043343" cy="46736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1738"/>
            <a:ext cx="3043343" cy="467363"/>
          </a:xfrm>
          <a:prstGeom prst="rect">
            <a:avLst/>
          </a:prstGeom>
        </p:spPr>
        <p:txBody>
          <a:bodyPr vert="horz" lIns="92446" tIns="46223" rIns="92446" bIns="46223" rtlCol="0" anchor="b"/>
          <a:lstStyle>
            <a:lvl1pPr algn="r">
              <a:defRPr sz="1200"/>
            </a:lvl1pPr>
          </a:lstStyle>
          <a:p>
            <a:fld id="{E8B3C53E-0F19-4085-ABFC-CC38BF48CEBF}" type="slidenum">
              <a:rPr lang="en-US" smtClean="0"/>
              <a:t>‹#›</a:t>
            </a:fld>
            <a:endParaRPr lang="en-US"/>
          </a:p>
        </p:txBody>
      </p:sp>
    </p:spTree>
    <p:extLst>
      <p:ext uri="{BB962C8B-B14F-4D97-AF65-F5344CB8AC3E}">
        <p14:creationId xmlns:p14="http://schemas.microsoft.com/office/powerpoint/2010/main" val="368614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3C53E-0F19-4085-ABFC-CC38BF48CEBF}" type="slidenum">
              <a:rPr lang="en-US" smtClean="0"/>
              <a:t>6</a:t>
            </a:fld>
            <a:endParaRPr lang="en-US"/>
          </a:p>
        </p:txBody>
      </p:sp>
    </p:spTree>
    <p:extLst>
      <p:ext uri="{BB962C8B-B14F-4D97-AF65-F5344CB8AC3E}">
        <p14:creationId xmlns:p14="http://schemas.microsoft.com/office/powerpoint/2010/main" val="337307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1"/>
            <a:ext cx="9144000" cy="14472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5634905"/>
            <a:ext cx="2924175" cy="702851"/>
          </a:xfrm>
          <a:prstGeom prst="rect">
            <a:avLst/>
          </a:prstGeom>
        </p:spPr>
      </p:pic>
      <p:sp>
        <p:nvSpPr>
          <p:cNvPr id="8" name="Oval 7"/>
          <p:cNvSpPr/>
          <p:nvPr userDrawn="1"/>
        </p:nvSpPr>
        <p:spPr>
          <a:xfrm>
            <a:off x="6680200" y="1794784"/>
            <a:ext cx="4601028" cy="4601028"/>
          </a:xfrm>
          <a:prstGeom prst="ellipse">
            <a:avLst/>
          </a:prstGeom>
          <a:blipFill dpi="0" rotWithShape="1">
            <a:blip r:embed="rId3" cstate="print">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a:spLocks noGrp="1"/>
          </p:cNvSpPr>
          <p:nvPr>
            <p:ph type="ctrTitle"/>
          </p:nvPr>
        </p:nvSpPr>
        <p:spPr>
          <a:xfrm>
            <a:off x="685800" y="3008084"/>
            <a:ext cx="7772400" cy="743858"/>
          </a:xfrm>
          <a:prstGeom prst="rect">
            <a:avLst/>
          </a:prstGeom>
        </p:spPr>
        <p:txBody>
          <a:bodyPr/>
          <a:lstStyle>
            <a:lvl1pPr algn="l">
              <a:defRPr sz="4500" b="1">
                <a:solidFill>
                  <a:schemeClr val="tx1"/>
                </a:solidFill>
                <a:latin typeface="Arial Black" panose="020B0A04020102020204" pitchFamily="34" charset="0"/>
              </a:defRPr>
            </a:lvl1pPr>
          </a:lstStyle>
          <a:p>
            <a:endParaRPr lang="en-US" dirty="0"/>
          </a:p>
        </p:txBody>
      </p:sp>
      <p:grpSp>
        <p:nvGrpSpPr>
          <p:cNvPr id="2" name="Group 1"/>
          <p:cNvGrpSpPr/>
          <p:nvPr userDrawn="1"/>
        </p:nvGrpSpPr>
        <p:grpSpPr>
          <a:xfrm>
            <a:off x="0" y="0"/>
            <a:ext cx="7004572" cy="1187865"/>
            <a:chOff x="0" y="0"/>
            <a:chExt cx="7004572" cy="1187865"/>
          </a:xfrm>
        </p:grpSpPr>
        <p:sp>
          <p:nvSpPr>
            <p:cNvPr id="7" name="Rectangle 6"/>
            <p:cNvSpPr/>
            <p:nvPr userDrawn="1"/>
          </p:nvSpPr>
          <p:spPr>
            <a:xfrm>
              <a:off x="0" y="0"/>
              <a:ext cx="6680200" cy="1187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6293411" y="0"/>
              <a:ext cx="711161" cy="1187865"/>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arallelogram 10"/>
          <p:cNvSpPr/>
          <p:nvPr userDrawn="1"/>
        </p:nvSpPr>
        <p:spPr>
          <a:xfrm>
            <a:off x="7061200" y="0"/>
            <a:ext cx="711161" cy="1187864"/>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7828989" y="0"/>
            <a:ext cx="1597534" cy="1187865"/>
            <a:chOff x="7828989" y="0"/>
            <a:chExt cx="1597534" cy="1187865"/>
          </a:xfrm>
          <a:solidFill>
            <a:schemeClr val="accent6"/>
          </a:solidFill>
        </p:grpSpPr>
        <p:sp>
          <p:nvSpPr>
            <p:cNvPr id="15" name="Parallelogram 14"/>
            <p:cNvSpPr/>
            <p:nvPr userDrawn="1"/>
          </p:nvSpPr>
          <p:spPr>
            <a:xfrm>
              <a:off x="7828989" y="0"/>
              <a:ext cx="711161" cy="1187864"/>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8144599" y="0"/>
              <a:ext cx="1281924" cy="1187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31181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24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 No Image">
    <p:bg>
      <p:bgRef idx="1001">
        <a:schemeClr val="bg2"/>
      </p:bgRef>
    </p:bg>
    <p:spTree>
      <p:nvGrpSpPr>
        <p:cNvPr id="1" name=""/>
        <p:cNvGrpSpPr/>
        <p:nvPr/>
      </p:nvGrpSpPr>
      <p:grpSpPr>
        <a:xfrm>
          <a:off x="0" y="0"/>
          <a:ext cx="0" cy="0"/>
          <a:chOff x="0" y="0"/>
          <a:chExt cx="0" cy="0"/>
        </a:xfrm>
      </p:grpSpPr>
      <p:sp>
        <p:nvSpPr>
          <p:cNvPr id="32" name="Flowchart: Manual Input 31"/>
          <p:cNvSpPr/>
          <p:nvPr userDrawn="1"/>
        </p:nvSpPr>
        <p:spPr>
          <a:xfrm rot="5400000" flipH="1">
            <a:off x="-646456" y="646454"/>
            <a:ext cx="6858002" cy="5565094"/>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3382915" y="0"/>
            <a:ext cx="2867978" cy="6858000"/>
          </a:xfrm>
          <a:prstGeom prst="parallelogram">
            <a:avLst>
              <a:gd name="adj" fmla="val 575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3042692" y="230413"/>
            <a:ext cx="6299200" cy="6299200"/>
          </a:xfrm>
          <a:prstGeom prst="ellipse">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a:spLocks noGrp="1"/>
          </p:cNvSpPr>
          <p:nvPr>
            <p:ph type="ctrTitle" hasCustomPrompt="1"/>
          </p:nvPr>
        </p:nvSpPr>
        <p:spPr>
          <a:xfrm>
            <a:off x="703217" y="2813956"/>
            <a:ext cx="3133725" cy="1230087"/>
          </a:xfrm>
          <a:prstGeom prst="rect">
            <a:avLst/>
          </a:prstGeom>
        </p:spPr>
        <p:txBody>
          <a:bodyPr/>
          <a:lstStyle>
            <a:lvl1pPr algn="l">
              <a:defRPr sz="5000" b="1" spc="300" baseline="0">
                <a:solidFill>
                  <a:schemeClr val="bg1"/>
                </a:solidFill>
                <a:latin typeface="Arial Narrow" panose="020B0606020202030204" pitchFamily="34" charset="0"/>
                <a:cs typeface="Arial" panose="020B0604020202020204" pitchFamily="34" charset="0"/>
              </a:defRPr>
            </a:lvl1pPr>
          </a:lstStyle>
          <a:p>
            <a:r>
              <a:rPr lang="en-US" dirty="0" smtClean="0"/>
              <a:t>SECTION TITLE</a:t>
            </a:r>
            <a:endParaRPr lang="en-US" dirty="0"/>
          </a:p>
        </p:txBody>
      </p:sp>
      <p:sp>
        <p:nvSpPr>
          <p:cNvPr id="27" name="Parallelogram 26"/>
          <p:cNvSpPr/>
          <p:nvPr userDrawn="1"/>
        </p:nvSpPr>
        <p:spPr>
          <a:xfrm>
            <a:off x="5691499" y="0"/>
            <a:ext cx="2867978" cy="6858000"/>
          </a:xfrm>
          <a:prstGeom prst="parallelogram">
            <a:avLst>
              <a:gd name="adj" fmla="val 57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userDrawn="1"/>
        </p:nvSpPr>
        <p:spPr>
          <a:xfrm>
            <a:off x="8000083" y="0"/>
            <a:ext cx="2867978" cy="6858000"/>
          </a:xfrm>
          <a:prstGeom prst="parallelogram">
            <a:avLst>
              <a:gd name="adj" fmla="val 575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8" name="Group 7"/>
          <p:cNvGrpSpPr/>
          <p:nvPr userDrawn="1"/>
        </p:nvGrpSpPr>
        <p:grpSpPr>
          <a:xfrm>
            <a:off x="-68580" y="6308725"/>
            <a:ext cx="564236" cy="312604"/>
            <a:chOff x="-68580" y="6308725"/>
            <a:chExt cx="564236" cy="312604"/>
          </a:xfrm>
        </p:grpSpPr>
        <p:sp>
          <p:nvSpPr>
            <p:cNvPr id="10" name="Parallelogram 9"/>
            <p:cNvSpPr/>
            <p:nvPr userDrawn="1"/>
          </p:nvSpPr>
          <p:spPr>
            <a:xfrm>
              <a:off x="311355" y="6308725"/>
              <a:ext cx="184301" cy="307841"/>
            </a:xfrm>
            <a:prstGeom prst="parallelogram">
              <a:avLst>
                <a:gd name="adj" fmla="val 380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 y="6308725"/>
              <a:ext cx="472086" cy="31260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350625"/>
            <a:ext cx="1170432" cy="281323"/>
          </a:xfrm>
          <a:prstGeom prst="rect">
            <a:avLst/>
          </a:prstGeom>
        </p:spPr>
      </p:pic>
    </p:spTree>
    <p:extLst>
      <p:ext uri="{BB962C8B-B14F-4D97-AF65-F5344CB8AC3E}">
        <p14:creationId xmlns:p14="http://schemas.microsoft.com/office/powerpoint/2010/main" val="18839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6"/>
          <p:cNvSpPr>
            <a:spLocks noGrp="1"/>
          </p:cNvSpPr>
          <p:nvPr>
            <p:ph type="body" sz="quarter" idx="15" hasCustomPrompt="1"/>
          </p:nvPr>
        </p:nvSpPr>
        <p:spPr>
          <a:xfrm>
            <a:off x="628650" y="1536821"/>
            <a:ext cx="7886700" cy="4343279"/>
          </a:xfrm>
          <a:prstGeom prst="rect">
            <a:avLst/>
          </a:prstGeom>
        </p:spPr>
        <p:txBody>
          <a:bodyPr/>
          <a:lstStyle>
            <a:lvl1pPr marL="342900" indent="-342900" algn="l">
              <a:buFont typeface="Wingdings" panose="05000000000000000000" pitchFamily="2" charset="2"/>
              <a:buChar char="§"/>
              <a:defRPr sz="2400">
                <a:solidFill>
                  <a:srgbClr val="737577"/>
                </a:solidFill>
                <a:latin typeface="Arial" panose="020B0604020202020204" pitchFamily="34" charset="0"/>
                <a:cs typeface="Arial" panose="020B0604020202020204" pitchFamily="34" charset="0"/>
              </a:defRPr>
            </a:lvl1pPr>
            <a:lvl2pPr marL="685800" indent="-228600" algn="l">
              <a:buFont typeface="Wingdings" panose="05000000000000000000" pitchFamily="2" charset="2"/>
              <a:buChar char="§"/>
              <a:defRPr sz="2000">
                <a:solidFill>
                  <a:srgbClr val="737577"/>
                </a:solidFill>
                <a:latin typeface="Arial" panose="020B0604020202020204" pitchFamily="34" charset="0"/>
                <a:cs typeface="Arial" panose="020B0604020202020204" pitchFamily="34" charset="0"/>
              </a:defRPr>
            </a:lvl2pPr>
            <a:lvl3pPr marL="1143000" indent="-228600" algn="l">
              <a:buFont typeface="Wingdings" panose="05000000000000000000" pitchFamily="2" charset="2"/>
              <a:buChar char="§"/>
              <a:defRPr sz="1800">
                <a:solidFill>
                  <a:srgbClr val="737577"/>
                </a:solidFill>
                <a:latin typeface="Arial" panose="020B0604020202020204" pitchFamily="34" charset="0"/>
                <a:cs typeface="Arial" panose="020B0604020202020204" pitchFamily="34" charset="0"/>
              </a:defRPr>
            </a:lvl3pPr>
            <a:lvl4pPr marL="1600200" indent="-228600" algn="l">
              <a:buFont typeface="Wingdings" panose="05000000000000000000" pitchFamily="2" charset="2"/>
              <a:buChar char="§"/>
              <a:defRPr sz="1600">
                <a:solidFill>
                  <a:srgbClr val="737577"/>
                </a:solidFill>
                <a:latin typeface="Arial" panose="020B0604020202020204" pitchFamily="34" charset="0"/>
                <a:cs typeface="Arial" panose="020B0604020202020204" pitchFamily="34" charset="0"/>
              </a:defRPr>
            </a:lvl4pPr>
            <a:lvl5pPr marL="2057400" indent="-228600" algn="l">
              <a:buFont typeface="Wingdings" panose="05000000000000000000" pitchFamily="2" charset="2"/>
              <a:buChar char="§"/>
              <a:defRPr sz="1600">
                <a:solidFill>
                  <a:srgbClr val="737577"/>
                </a:solidFill>
                <a:latin typeface="Arial" panose="020B0604020202020204" pitchFamily="34" charset="0"/>
                <a:cs typeface="Arial" panose="020B0604020202020204" pitchFamily="34" charset="0"/>
              </a:defRPr>
            </a:lvl5pPr>
          </a:lstStyle>
          <a:p>
            <a:pPr lvl="0"/>
            <a:r>
              <a:rPr lang="en-US" dirty="0" smtClean="0"/>
              <a:t>Click to add bullet points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7"/>
          </p:nvPr>
        </p:nvSpPr>
        <p:spPr/>
        <p:txBody>
          <a:bodyPr/>
          <a:lstStyle/>
          <a:p>
            <a:fld id="{26F1FDF2-9042-4EE4-A335-B60BF21FB517}" type="slidenum">
              <a:rPr lang="en-US" smtClean="0"/>
              <a:pPr/>
              <a:t>‹#›</a:t>
            </a:fld>
            <a:endParaRPr lang="en-US" dirty="0"/>
          </a:p>
        </p:txBody>
      </p:sp>
      <p:sp>
        <p:nvSpPr>
          <p:cNvPr id="18" name="Rectangle 17"/>
          <p:cNvSpPr/>
          <p:nvPr userDrawn="1"/>
        </p:nvSpPr>
        <p:spPr>
          <a:xfrm>
            <a:off x="-165100" y="332989"/>
            <a:ext cx="6127288" cy="857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6301074" y="332989"/>
            <a:ext cx="510276" cy="852322"/>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20"/>
          <p:cNvSpPr>
            <a:spLocks noGrp="1"/>
          </p:cNvSpPr>
          <p:nvPr>
            <p:ph type="title" hasCustomPrompt="1"/>
          </p:nvPr>
        </p:nvSpPr>
        <p:spPr>
          <a:xfrm>
            <a:off x="641350" y="555283"/>
            <a:ext cx="5333538" cy="413076"/>
          </a:xfrm>
          <a:prstGeom prst="rect">
            <a:avLst/>
          </a:prstGeom>
        </p:spPr>
        <p:txBody>
          <a:bodyPr anchor="ctr"/>
          <a:lstStyle>
            <a:lvl1pPr>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r>
              <a:rPr lang="en-US" dirty="0" smtClean="0"/>
              <a:t>Click to edit master title style</a:t>
            </a:r>
            <a:endParaRPr lang="en-US" dirty="0"/>
          </a:p>
        </p:txBody>
      </p:sp>
      <p:sp>
        <p:nvSpPr>
          <p:cNvPr id="24" name="Parallelogram 23"/>
          <p:cNvSpPr/>
          <p:nvPr userDrawn="1"/>
        </p:nvSpPr>
        <p:spPr>
          <a:xfrm>
            <a:off x="6886413" y="332989"/>
            <a:ext cx="510276" cy="852322"/>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7471752" y="332989"/>
            <a:ext cx="510276" cy="852322"/>
          </a:xfrm>
          <a:prstGeom prst="parallelogram">
            <a:avLst>
              <a:gd name="adj" fmla="val 380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5705451" y="332989"/>
            <a:ext cx="513474" cy="857665"/>
          </a:xfrm>
          <a:prstGeom prst="parallelogram">
            <a:avLst>
              <a:gd name="adj" fmla="val 380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09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10" name="Rectangle 9"/>
          <p:cNvSpPr/>
          <p:nvPr userDrawn="1"/>
        </p:nvSpPr>
        <p:spPr>
          <a:xfrm rot="16200000">
            <a:off x="3768190" y="1482189"/>
            <a:ext cx="6858002" cy="3893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65100" y="333333"/>
            <a:ext cx="6384025" cy="857665"/>
            <a:chOff x="-165100" y="650489"/>
            <a:chExt cx="6384025" cy="857665"/>
          </a:xfrm>
        </p:grpSpPr>
        <p:sp>
          <p:nvSpPr>
            <p:cNvPr id="12" name="Rectangle 11"/>
            <p:cNvSpPr/>
            <p:nvPr/>
          </p:nvSpPr>
          <p:spPr>
            <a:xfrm>
              <a:off x="-165100" y="650489"/>
              <a:ext cx="6127288" cy="857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05451" y="650489"/>
              <a:ext cx="513474" cy="857665"/>
            </a:xfrm>
            <a:prstGeom prst="parallelogram">
              <a:avLst>
                <a:gd name="adj" fmla="val 380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arallelogram 13"/>
          <p:cNvSpPr/>
          <p:nvPr userDrawn="1"/>
        </p:nvSpPr>
        <p:spPr>
          <a:xfrm>
            <a:off x="6347399" y="338676"/>
            <a:ext cx="510276" cy="852322"/>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7254767" y="444150"/>
            <a:ext cx="6047137" cy="6047137"/>
          </a:xfrm>
          <a:prstGeom prst="ellipse">
            <a:avLst/>
          </a:prstGeom>
          <a:blipFill dpi="0" rotWithShape="1">
            <a:blip r:embed="rId2" cstate="print">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7"/>
          </p:nvPr>
        </p:nvSpPr>
        <p:spPr/>
        <p:txBody>
          <a:bodyPr/>
          <a:lstStyle/>
          <a:p>
            <a:fld id="{26F1FDF2-9042-4EE4-A335-B60BF21FB517}" type="slidenum">
              <a:rPr lang="en-US" smtClean="0"/>
              <a:pPr/>
              <a:t>‹#›</a:t>
            </a:fld>
            <a:endParaRPr lang="en-US" dirty="0"/>
          </a:p>
        </p:txBody>
      </p:sp>
      <p:sp>
        <p:nvSpPr>
          <p:cNvPr id="20" name="Title 20"/>
          <p:cNvSpPr>
            <a:spLocks noGrp="1"/>
          </p:cNvSpPr>
          <p:nvPr>
            <p:ph type="title" hasCustomPrompt="1"/>
          </p:nvPr>
        </p:nvSpPr>
        <p:spPr>
          <a:xfrm>
            <a:off x="641350" y="555283"/>
            <a:ext cx="5333538" cy="413076"/>
          </a:xfrm>
          <a:prstGeom prst="rect">
            <a:avLst/>
          </a:prstGeom>
        </p:spPr>
        <p:txBody>
          <a:bodyPr anchor="ctr"/>
          <a:lstStyle>
            <a:lvl1pPr>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r>
              <a:rPr lang="en-US" dirty="0" smtClean="0"/>
              <a:t>Click to edit master title style</a:t>
            </a:r>
            <a:endParaRPr lang="en-US" dirty="0"/>
          </a:p>
        </p:txBody>
      </p:sp>
      <p:sp>
        <p:nvSpPr>
          <p:cNvPr id="16" name="Slide Number Placeholder 2"/>
          <p:cNvSpPr txBox="1">
            <a:spLocks/>
          </p:cNvSpPr>
          <p:nvPr userDrawn="1"/>
        </p:nvSpPr>
        <p:spPr>
          <a:xfrm>
            <a:off x="6619875" y="630872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F1FDF2-9042-4EE4-A335-B60BF21FB517}" type="slidenum">
              <a:rPr lang="en-US" smtClean="0">
                <a:solidFill>
                  <a:schemeClr val="bg2"/>
                </a:solidFill>
              </a:rPr>
              <a:pPr/>
              <a:t>‹#›</a:t>
            </a:fld>
            <a:endParaRPr lang="en-US" dirty="0">
              <a:solidFill>
                <a:schemeClr val="bg2"/>
              </a:solidFill>
            </a:endParaRPr>
          </a:p>
        </p:txBody>
      </p:sp>
      <p:sp>
        <p:nvSpPr>
          <p:cNvPr id="4" name="Text Placeholder 3"/>
          <p:cNvSpPr>
            <a:spLocks noGrp="1"/>
          </p:cNvSpPr>
          <p:nvPr>
            <p:ph type="body" sz="quarter" idx="18"/>
          </p:nvPr>
        </p:nvSpPr>
        <p:spPr>
          <a:xfrm>
            <a:off x="5627744" y="1646408"/>
            <a:ext cx="2844800" cy="2946388"/>
          </a:xfrm>
          <a:prstGeom prst="rect">
            <a:avLst/>
          </a:prstGeom>
        </p:spPr>
        <p:txBody>
          <a:bodyPr/>
          <a:lstStyle>
            <a:lvl1pPr>
              <a:defRPr lang="en-US" sz="1600" b="1" kern="1200" dirty="0" smtClean="0">
                <a:solidFill>
                  <a:schemeClr val="accent4"/>
                </a:solidFill>
                <a:latin typeface="Arial" panose="020B0604020202020204" pitchFamily="34" charset="0"/>
                <a:ea typeface="+mn-ea"/>
                <a:cs typeface="Arial" panose="020B0604020202020204" pitchFamily="34" charset="0"/>
              </a:defRPr>
            </a:lvl1pPr>
            <a:lvl2pPr>
              <a:defRPr lang="en-US" sz="1600" b="1" kern="1200" dirty="0" smtClean="0">
                <a:solidFill>
                  <a:schemeClr val="accent4"/>
                </a:solidFill>
                <a:latin typeface="Arial" panose="020B0604020202020204" pitchFamily="34" charset="0"/>
                <a:ea typeface="+mn-ea"/>
                <a:cs typeface="Arial" panose="020B0604020202020204" pitchFamily="34" charset="0"/>
              </a:defRPr>
            </a:lvl2pPr>
            <a:lvl3pPr>
              <a:defRPr lang="en-US" sz="1600" b="1" kern="1200" dirty="0" smtClean="0">
                <a:solidFill>
                  <a:schemeClr val="accent4"/>
                </a:solidFill>
                <a:latin typeface="Arial" panose="020B0604020202020204" pitchFamily="34" charset="0"/>
                <a:ea typeface="+mn-ea"/>
                <a:cs typeface="Arial" panose="020B0604020202020204" pitchFamily="34" charset="0"/>
              </a:defRPr>
            </a:lvl3pPr>
            <a:lvl4pPr>
              <a:defRPr lang="en-US" sz="1600" b="1" kern="1200" dirty="0" smtClean="0">
                <a:solidFill>
                  <a:schemeClr val="accent4"/>
                </a:solidFill>
                <a:latin typeface="Arial" panose="020B0604020202020204" pitchFamily="34" charset="0"/>
                <a:ea typeface="+mn-ea"/>
                <a:cs typeface="Arial" panose="020B0604020202020204" pitchFamily="34" charset="0"/>
              </a:defRPr>
            </a:lvl4pPr>
            <a:lvl5pPr>
              <a:defRPr lang="en-US" sz="1600" b="1" kern="1200" dirty="0">
                <a:solidFill>
                  <a:schemeClr val="accent4"/>
                </a:solidFill>
                <a:latin typeface="Arial" panose="020B0604020202020204" pitchFamily="34" charset="0"/>
                <a:ea typeface="+mn-ea"/>
                <a:cs typeface="Arial" panose="020B0604020202020204" pitchFamily="34" charset="0"/>
              </a:defRPr>
            </a:lvl5pPr>
          </a:lstStyle>
          <a:p>
            <a:pPr lvl="0"/>
            <a:r>
              <a:rPr lang="en-US" dirty="0" smtClean="0"/>
              <a:t>Edit Master text styles</a:t>
            </a:r>
          </a:p>
        </p:txBody>
      </p:sp>
      <p:sp>
        <p:nvSpPr>
          <p:cNvPr id="23" name="Content Placeholder 2"/>
          <p:cNvSpPr>
            <a:spLocks noGrp="1"/>
          </p:cNvSpPr>
          <p:nvPr>
            <p:ph sz="half" idx="1"/>
          </p:nvPr>
        </p:nvSpPr>
        <p:spPr>
          <a:xfrm>
            <a:off x="628650" y="1646407"/>
            <a:ext cx="4197350" cy="4314655"/>
          </a:xfrm>
          <a:prstGeom prst="rect">
            <a:avLst/>
          </a:prstGeom>
        </p:spPr>
        <p:txBody>
          <a:bodyPr/>
          <a:lstStyle>
            <a:lvl1pPr marL="342900" indent="-342900" algn="l">
              <a:buFont typeface="Wingdings" panose="05000000000000000000" pitchFamily="2" charset="2"/>
              <a:buChar char="§"/>
              <a:defRPr sz="2400">
                <a:solidFill>
                  <a:srgbClr val="717372"/>
                </a:solidFill>
                <a:latin typeface="Arial" panose="020B0604020202020204" pitchFamily="34" charset="0"/>
                <a:cs typeface="Arial" panose="020B0604020202020204" pitchFamily="34" charset="0"/>
              </a:defRPr>
            </a:lvl1pPr>
            <a:lvl2pPr marL="685800" indent="-228600" algn="l">
              <a:buFont typeface="Wingdings" panose="05000000000000000000" pitchFamily="2" charset="2"/>
              <a:buChar char="§"/>
              <a:defRPr sz="2000">
                <a:solidFill>
                  <a:srgbClr val="717372"/>
                </a:solidFill>
                <a:latin typeface="Arial" panose="020B0604020202020204" pitchFamily="34" charset="0"/>
                <a:cs typeface="Arial" panose="020B0604020202020204" pitchFamily="34" charset="0"/>
              </a:defRPr>
            </a:lvl2pPr>
            <a:lvl3pPr marL="1143000" indent="-228600" algn="l">
              <a:buFont typeface="Wingdings" panose="05000000000000000000" pitchFamily="2" charset="2"/>
              <a:buChar char="§"/>
              <a:defRPr sz="1800">
                <a:solidFill>
                  <a:srgbClr val="717372"/>
                </a:solidFill>
                <a:latin typeface="Arial" panose="020B0604020202020204" pitchFamily="34" charset="0"/>
                <a:cs typeface="Arial" panose="020B0604020202020204" pitchFamily="34" charset="0"/>
              </a:defRPr>
            </a:lvl3pPr>
            <a:lvl4pPr marL="1600200" indent="-228600" algn="l">
              <a:buFont typeface="Wingdings" panose="05000000000000000000" pitchFamily="2" charset="2"/>
              <a:buChar char="§"/>
              <a:defRPr sz="1600">
                <a:solidFill>
                  <a:srgbClr val="717372"/>
                </a:solidFill>
                <a:latin typeface="Arial" panose="020B0604020202020204" pitchFamily="34" charset="0"/>
                <a:cs typeface="Arial" panose="020B0604020202020204" pitchFamily="34" charset="0"/>
              </a:defRPr>
            </a:lvl4pPr>
            <a:lvl5pPr marL="2057400" indent="-228600" algn="l">
              <a:buFont typeface="Wingdings" panose="05000000000000000000" pitchFamily="2" charset="2"/>
              <a:buChar char="§"/>
              <a:defRPr sz="1600">
                <a:solidFill>
                  <a:srgbClr val="71737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43878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09725"/>
            <a:ext cx="3886200" cy="4351338"/>
          </a:xfrm>
          <a:prstGeom prst="rect">
            <a:avLst/>
          </a:prstGeom>
        </p:spPr>
        <p:txBody>
          <a:bodyPr/>
          <a:lstStyle>
            <a:lvl1pPr marL="342900" indent="-342900" algn="l">
              <a:buFont typeface="Wingdings" panose="05000000000000000000" pitchFamily="2" charset="2"/>
              <a:buChar char="§"/>
              <a:defRPr sz="2400">
                <a:solidFill>
                  <a:srgbClr val="717372"/>
                </a:solidFill>
                <a:latin typeface="Arial" panose="020B0604020202020204" pitchFamily="34" charset="0"/>
                <a:cs typeface="Arial" panose="020B0604020202020204" pitchFamily="34" charset="0"/>
              </a:defRPr>
            </a:lvl1pPr>
            <a:lvl2pPr marL="685800" indent="-228600" algn="l">
              <a:buFont typeface="Wingdings" panose="05000000000000000000" pitchFamily="2" charset="2"/>
              <a:buChar char="§"/>
              <a:defRPr sz="2000">
                <a:solidFill>
                  <a:srgbClr val="717372"/>
                </a:solidFill>
                <a:latin typeface="Arial" panose="020B0604020202020204" pitchFamily="34" charset="0"/>
                <a:cs typeface="Arial" panose="020B0604020202020204" pitchFamily="34" charset="0"/>
              </a:defRPr>
            </a:lvl2pPr>
            <a:lvl3pPr marL="1143000" indent="-228600" algn="l">
              <a:buFont typeface="Wingdings" panose="05000000000000000000" pitchFamily="2" charset="2"/>
              <a:buChar char="§"/>
              <a:defRPr sz="1800">
                <a:solidFill>
                  <a:srgbClr val="717372"/>
                </a:solidFill>
                <a:latin typeface="Arial" panose="020B0604020202020204" pitchFamily="34" charset="0"/>
                <a:cs typeface="Arial" panose="020B0604020202020204" pitchFamily="34" charset="0"/>
              </a:defRPr>
            </a:lvl3pPr>
            <a:lvl4pPr marL="1600200" indent="-228600" algn="l">
              <a:buFont typeface="Wingdings" panose="05000000000000000000" pitchFamily="2" charset="2"/>
              <a:buChar char="§"/>
              <a:defRPr sz="1600">
                <a:solidFill>
                  <a:srgbClr val="717372"/>
                </a:solidFill>
                <a:latin typeface="Arial" panose="020B0604020202020204" pitchFamily="34" charset="0"/>
                <a:cs typeface="Arial" panose="020B0604020202020204" pitchFamily="34" charset="0"/>
              </a:defRPr>
            </a:lvl4pPr>
            <a:lvl5pPr marL="2057400" indent="-228600" algn="l">
              <a:buFont typeface="Wingdings" panose="05000000000000000000" pitchFamily="2" charset="2"/>
              <a:buChar char="§"/>
              <a:defRPr sz="1600">
                <a:solidFill>
                  <a:srgbClr val="71737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609725"/>
            <a:ext cx="3886200" cy="4351338"/>
          </a:xfrm>
          <a:prstGeom prst="rect">
            <a:avLst/>
          </a:prstGeom>
        </p:spPr>
        <p:txBody>
          <a:bodyPr/>
          <a:lstStyle>
            <a:lvl1pPr marL="342900" indent="-342900" algn="l">
              <a:buFont typeface="Wingdings" panose="05000000000000000000" pitchFamily="2" charset="2"/>
              <a:buChar char="§"/>
              <a:defRPr sz="2400">
                <a:solidFill>
                  <a:srgbClr val="717372"/>
                </a:solidFill>
                <a:latin typeface="Arial" panose="020B0604020202020204" pitchFamily="34" charset="0"/>
                <a:cs typeface="Arial" panose="020B0604020202020204" pitchFamily="34" charset="0"/>
              </a:defRPr>
            </a:lvl1pPr>
            <a:lvl2pPr marL="685800" indent="-228600" algn="l">
              <a:buFont typeface="Wingdings" panose="05000000000000000000" pitchFamily="2" charset="2"/>
              <a:buChar char="§"/>
              <a:defRPr sz="2000">
                <a:solidFill>
                  <a:srgbClr val="717372"/>
                </a:solidFill>
                <a:latin typeface="Arial" panose="020B0604020202020204" pitchFamily="34" charset="0"/>
                <a:cs typeface="Arial" panose="020B0604020202020204" pitchFamily="34" charset="0"/>
              </a:defRPr>
            </a:lvl2pPr>
            <a:lvl3pPr marL="1143000" indent="-228600" algn="l">
              <a:buFont typeface="Wingdings" panose="05000000000000000000" pitchFamily="2" charset="2"/>
              <a:buChar char="§"/>
              <a:defRPr sz="1800">
                <a:solidFill>
                  <a:srgbClr val="717372"/>
                </a:solidFill>
                <a:latin typeface="Arial" panose="020B0604020202020204" pitchFamily="34" charset="0"/>
                <a:cs typeface="Arial" panose="020B0604020202020204" pitchFamily="34" charset="0"/>
              </a:defRPr>
            </a:lvl3pPr>
            <a:lvl4pPr marL="1600200" indent="-228600" algn="l">
              <a:buFont typeface="Wingdings" panose="05000000000000000000" pitchFamily="2" charset="2"/>
              <a:buChar char="§"/>
              <a:defRPr sz="1600">
                <a:solidFill>
                  <a:srgbClr val="717372"/>
                </a:solidFill>
                <a:latin typeface="Arial" panose="020B0604020202020204" pitchFamily="34" charset="0"/>
                <a:cs typeface="Arial" panose="020B0604020202020204" pitchFamily="34" charset="0"/>
              </a:defRPr>
            </a:lvl4pPr>
            <a:lvl5pPr marL="2057400" indent="-228600" algn="l">
              <a:buFont typeface="Wingdings" panose="05000000000000000000" pitchFamily="2" charset="2"/>
              <a:buChar char="§"/>
              <a:defRPr sz="1600">
                <a:solidFill>
                  <a:srgbClr val="71737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65100" y="332989"/>
            <a:ext cx="6127288" cy="857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userDrawn="1"/>
        </p:nvSpPr>
        <p:spPr>
          <a:xfrm>
            <a:off x="5705451" y="332989"/>
            <a:ext cx="513474" cy="857665"/>
          </a:xfrm>
          <a:prstGeom prst="parallelogram">
            <a:avLst>
              <a:gd name="adj" fmla="val 380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userDrawn="1"/>
        </p:nvSpPr>
        <p:spPr>
          <a:xfrm>
            <a:off x="6301074" y="332989"/>
            <a:ext cx="510276" cy="852322"/>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userDrawn="1">
            <p:ph type="sldNum" sz="quarter" idx="10"/>
          </p:nvPr>
        </p:nvSpPr>
        <p:spPr/>
        <p:txBody>
          <a:bodyPr/>
          <a:lstStyle/>
          <a:p>
            <a:fld id="{26F1FDF2-9042-4EE4-A335-B60BF21FB517}" type="slidenum">
              <a:rPr lang="en-US" smtClean="0"/>
              <a:pPr/>
              <a:t>‹#›</a:t>
            </a:fld>
            <a:endParaRPr lang="en-US" dirty="0"/>
          </a:p>
        </p:txBody>
      </p:sp>
      <p:sp>
        <p:nvSpPr>
          <p:cNvPr id="19" name="Parallelogram 18"/>
          <p:cNvSpPr/>
          <p:nvPr userDrawn="1"/>
        </p:nvSpPr>
        <p:spPr>
          <a:xfrm>
            <a:off x="6886413" y="332989"/>
            <a:ext cx="510276" cy="852322"/>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userDrawn="1"/>
        </p:nvSpPr>
        <p:spPr>
          <a:xfrm>
            <a:off x="7471752" y="332989"/>
            <a:ext cx="510276" cy="852322"/>
          </a:xfrm>
          <a:prstGeom prst="parallelogram">
            <a:avLst>
              <a:gd name="adj" fmla="val 380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hasCustomPrompt="1"/>
          </p:nvPr>
        </p:nvSpPr>
        <p:spPr>
          <a:xfrm>
            <a:off x="641350" y="555283"/>
            <a:ext cx="5333538" cy="413076"/>
          </a:xfrm>
          <a:prstGeom prst="rect">
            <a:avLst/>
          </a:prstGeom>
        </p:spPr>
        <p:txBody>
          <a:bodyPr anchor="ctr"/>
          <a:lstStyle>
            <a:lvl1pPr>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12481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2" name="Group 21"/>
          <p:cNvGrpSpPr/>
          <p:nvPr userDrawn="1"/>
        </p:nvGrpSpPr>
        <p:grpSpPr>
          <a:xfrm>
            <a:off x="-165100" y="332989"/>
            <a:ext cx="6384025" cy="857665"/>
            <a:chOff x="-165100" y="289447"/>
            <a:chExt cx="6384025" cy="857665"/>
          </a:xfrm>
        </p:grpSpPr>
        <p:sp>
          <p:nvSpPr>
            <p:cNvPr id="16" name="Rectangle 15"/>
            <p:cNvSpPr/>
            <p:nvPr userDrawn="1"/>
          </p:nvSpPr>
          <p:spPr>
            <a:xfrm>
              <a:off x="-165100" y="289447"/>
              <a:ext cx="6127288" cy="857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userDrawn="1"/>
          </p:nvSpPr>
          <p:spPr>
            <a:xfrm>
              <a:off x="5705451" y="289447"/>
              <a:ext cx="513474" cy="857665"/>
            </a:xfrm>
            <a:prstGeom prst="parallelogram">
              <a:avLst>
                <a:gd name="adj" fmla="val 380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idx="1"/>
          </p:nvPr>
        </p:nvSpPr>
        <p:spPr>
          <a:xfrm>
            <a:off x="629842" y="1617663"/>
            <a:ext cx="3868340" cy="823912"/>
          </a:xfrm>
          <a:prstGeom prst="rect">
            <a:avLst/>
          </a:prstGeom>
        </p:spPr>
        <p:txBody>
          <a:bodyPr anchor="b"/>
          <a:lstStyle>
            <a:lvl1pPr marL="0" indent="0">
              <a:buNone/>
              <a:defRPr sz="2800" b="1">
                <a:solidFill>
                  <a:schemeClr val="tx2"/>
                </a:solidFill>
                <a:latin typeface="Arial Narrow" panose="020B060602020203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641599"/>
            <a:ext cx="3868340" cy="3548063"/>
          </a:xfrm>
          <a:prstGeom prst="rect">
            <a:avLst/>
          </a:prstGeom>
        </p:spPr>
        <p:txBody>
          <a:bodyPr/>
          <a:lstStyle>
            <a:lvl1pPr marL="342900" indent="-342900" algn="l">
              <a:buFont typeface="Wingdings" panose="05000000000000000000" pitchFamily="2" charset="2"/>
              <a:buChar char="§"/>
              <a:defRPr sz="2400">
                <a:latin typeface="Arial" panose="020B0604020202020204" pitchFamily="34" charset="0"/>
                <a:cs typeface="Arial" panose="020B0604020202020204" pitchFamily="34" charset="0"/>
              </a:defRPr>
            </a:lvl1pPr>
            <a:lvl2pPr marL="685800" indent="-228600" algn="l">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lgn="l">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lgn="l">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lgn="l">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17663"/>
            <a:ext cx="3887391" cy="823912"/>
          </a:xfrm>
          <a:prstGeom prst="rect">
            <a:avLst/>
          </a:prstGeom>
        </p:spPr>
        <p:txBody>
          <a:bodyPr anchor="b"/>
          <a:lstStyle>
            <a:lvl1pPr marL="0" indent="0">
              <a:buNone/>
              <a:defRPr sz="2800" b="1">
                <a:solidFill>
                  <a:schemeClr val="tx2"/>
                </a:solidFill>
                <a:latin typeface="Arial Narrow" panose="020B060602020203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641599"/>
            <a:ext cx="3887391" cy="3548064"/>
          </a:xfrm>
          <a:prstGeom prst="rect">
            <a:avLst/>
          </a:prstGeom>
        </p:spPr>
        <p:txBody>
          <a:bodyPr/>
          <a:lstStyle>
            <a:lvl1pPr marL="342900" indent="-342900" algn="l">
              <a:buFont typeface="Wingdings" panose="05000000000000000000" pitchFamily="2" charset="2"/>
              <a:buChar char="§"/>
              <a:defRPr sz="2400">
                <a:latin typeface="Arial" panose="020B0604020202020204" pitchFamily="34" charset="0"/>
                <a:cs typeface="Arial" panose="020B0604020202020204" pitchFamily="34" charset="0"/>
              </a:defRPr>
            </a:lvl1pPr>
            <a:lvl2pPr marL="685800" indent="-228600" algn="l">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lgn="l">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lgn="l">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lgn="l">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26F1FDF2-9042-4EE4-A335-B60BF21FB517}" type="slidenum">
              <a:rPr lang="en-US" smtClean="0"/>
              <a:pPr/>
              <a:t>‹#›</a:t>
            </a:fld>
            <a:endParaRPr lang="en-US" dirty="0"/>
          </a:p>
        </p:txBody>
      </p:sp>
      <p:sp>
        <p:nvSpPr>
          <p:cNvPr id="14" name="Oval 13"/>
          <p:cNvSpPr/>
          <p:nvPr userDrawn="1"/>
        </p:nvSpPr>
        <p:spPr>
          <a:xfrm>
            <a:off x="6313774" y="684500"/>
            <a:ext cx="5484525" cy="5484525"/>
          </a:xfrm>
          <a:prstGeom prst="ellipse">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6301074" y="332989"/>
            <a:ext cx="510276" cy="852322"/>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6886413" y="332989"/>
            <a:ext cx="510276" cy="852322"/>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userDrawn="1"/>
        </p:nvSpPr>
        <p:spPr>
          <a:xfrm>
            <a:off x="7471752" y="332989"/>
            <a:ext cx="510276" cy="852322"/>
          </a:xfrm>
          <a:prstGeom prst="parallelogram">
            <a:avLst>
              <a:gd name="adj" fmla="val 380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0"/>
          <p:cNvSpPr>
            <a:spLocks noGrp="1"/>
          </p:cNvSpPr>
          <p:nvPr>
            <p:ph type="title" hasCustomPrompt="1"/>
          </p:nvPr>
        </p:nvSpPr>
        <p:spPr>
          <a:xfrm>
            <a:off x="641350" y="555283"/>
            <a:ext cx="5333538" cy="413076"/>
          </a:xfrm>
          <a:prstGeom prst="rect">
            <a:avLst/>
          </a:prstGeom>
        </p:spPr>
        <p:txBody>
          <a:bodyPr anchor="ctr"/>
          <a:lstStyle>
            <a:lvl1pPr>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736624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lowchart: Manual Input 8"/>
          <p:cNvSpPr/>
          <p:nvPr userDrawn="1"/>
        </p:nvSpPr>
        <p:spPr>
          <a:xfrm rot="5400000" flipH="1">
            <a:off x="-1451318" y="1451317"/>
            <a:ext cx="6858002" cy="3955367"/>
          </a:xfrm>
          <a:prstGeom prst="flowChartManualIn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1944346" y="0"/>
            <a:ext cx="2867978" cy="6858000"/>
          </a:xfrm>
          <a:prstGeom prst="parallelogram">
            <a:avLst>
              <a:gd name="adj" fmla="val 575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629841" y="987426"/>
            <a:ext cx="2949178" cy="1069974"/>
          </a:xfrm>
          <a:prstGeom prst="rect">
            <a:avLst/>
          </a:prstGeom>
        </p:spPr>
        <p:txBody>
          <a:bodyPr anchor="t"/>
          <a:lstStyle>
            <a:lvl1pPr>
              <a:defRPr sz="3200" b="1">
                <a:solidFill>
                  <a:schemeClr val="bg2"/>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4812323" y="987426"/>
            <a:ext cx="3704217" cy="4873625"/>
          </a:xfrm>
          <a:prstGeom prst="rect">
            <a:avLst/>
          </a:prstGeom>
        </p:spPr>
        <p:txBody>
          <a:bodyPr/>
          <a:lstStyle>
            <a:lvl1pPr algn="l">
              <a:defRPr lang="en-US" sz="2400" kern="1200" dirty="0" smtClean="0">
                <a:solidFill>
                  <a:srgbClr val="717372"/>
                </a:solidFill>
                <a:latin typeface="Arial" panose="020B0604020202020204" pitchFamily="34" charset="0"/>
                <a:ea typeface="+mn-ea"/>
                <a:cs typeface="Arial" panose="020B0604020202020204" pitchFamily="34" charset="0"/>
              </a:defRPr>
            </a:lvl1pPr>
            <a:lvl2pPr algn="l">
              <a:defRPr lang="en-US" sz="2000" kern="1200" dirty="0" smtClean="0">
                <a:solidFill>
                  <a:srgbClr val="717372"/>
                </a:solidFill>
                <a:latin typeface="Arial" panose="020B0604020202020204" pitchFamily="34" charset="0"/>
                <a:ea typeface="+mn-ea"/>
                <a:cs typeface="Arial" panose="020B0604020202020204" pitchFamily="34" charset="0"/>
              </a:defRPr>
            </a:lvl2pPr>
            <a:lvl3pPr algn="l">
              <a:defRPr lang="en-US" sz="1800" kern="1200" dirty="0" smtClean="0">
                <a:solidFill>
                  <a:srgbClr val="717372"/>
                </a:solidFill>
                <a:latin typeface="Arial" panose="020B0604020202020204" pitchFamily="34" charset="0"/>
                <a:ea typeface="+mn-ea"/>
                <a:cs typeface="Arial" panose="020B0604020202020204" pitchFamily="34" charset="0"/>
              </a:defRPr>
            </a:lvl3pPr>
            <a:lvl4pPr algn="l">
              <a:defRPr lang="en-US" sz="1600" kern="1200" dirty="0" smtClean="0">
                <a:solidFill>
                  <a:srgbClr val="717372"/>
                </a:solidFill>
                <a:latin typeface="Arial" panose="020B0604020202020204" pitchFamily="34" charset="0"/>
                <a:ea typeface="+mn-ea"/>
                <a:cs typeface="Arial" panose="020B0604020202020204" pitchFamily="34" charset="0"/>
              </a:defRPr>
            </a:lvl4pPr>
            <a:lvl5pPr algn="l">
              <a:defRPr lang="en-US" sz="1600" kern="1200" dirty="0">
                <a:solidFill>
                  <a:srgbClr val="717372"/>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userDrawn="1">
            <p:ph type="body" sz="half" idx="2"/>
          </p:nvPr>
        </p:nvSpPr>
        <p:spPr>
          <a:xfrm>
            <a:off x="629841" y="2200274"/>
            <a:ext cx="2949178" cy="3668713"/>
          </a:xfrm>
          <a:prstGeom prst="rect">
            <a:avLst/>
          </a:prstGeom>
        </p:spPr>
        <p:txBody>
          <a:bodyPr/>
          <a:lstStyle>
            <a:lvl1pPr marL="0" indent="0">
              <a:buNone/>
              <a:defRPr sz="1600">
                <a:solidFill>
                  <a:schemeClr val="bg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Slide Number Placeholder 4"/>
          <p:cNvSpPr>
            <a:spLocks noGrp="1"/>
          </p:cNvSpPr>
          <p:nvPr userDrawn="1">
            <p:ph type="sldNum" sz="quarter" idx="10"/>
          </p:nvPr>
        </p:nvSpPr>
        <p:spPr/>
        <p:txBody>
          <a:bodyPr/>
          <a:lstStyle/>
          <a:p>
            <a:fld id="{26F1FDF2-9042-4EE4-A335-B60BF21FB517}" type="slidenum">
              <a:rPr lang="en-US" smtClean="0"/>
              <a:pPr/>
              <a:t>‹#›</a:t>
            </a:fld>
            <a:endParaRPr lang="en-US" dirty="0"/>
          </a:p>
        </p:txBody>
      </p:sp>
      <p:grpSp>
        <p:nvGrpSpPr>
          <p:cNvPr id="16" name="Group 15"/>
          <p:cNvGrpSpPr/>
          <p:nvPr userDrawn="1"/>
        </p:nvGrpSpPr>
        <p:grpSpPr>
          <a:xfrm>
            <a:off x="-68580" y="6308725"/>
            <a:ext cx="564236" cy="312604"/>
            <a:chOff x="-68580" y="6308725"/>
            <a:chExt cx="564236" cy="312604"/>
          </a:xfrm>
        </p:grpSpPr>
        <p:sp>
          <p:nvSpPr>
            <p:cNvPr id="14" name="Parallelogram 13"/>
            <p:cNvSpPr/>
            <p:nvPr userDrawn="1"/>
          </p:nvSpPr>
          <p:spPr>
            <a:xfrm>
              <a:off x="311355" y="6308725"/>
              <a:ext cx="184301" cy="307841"/>
            </a:xfrm>
            <a:prstGeom prst="parallelogram">
              <a:avLst>
                <a:gd name="adj" fmla="val 380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8580" y="6308725"/>
              <a:ext cx="472086" cy="31260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350625"/>
            <a:ext cx="1170432" cy="281323"/>
          </a:xfrm>
          <a:prstGeom prst="rect">
            <a:avLst/>
          </a:prstGeom>
        </p:spPr>
      </p:pic>
    </p:spTree>
    <p:extLst>
      <p:ext uri="{BB962C8B-B14F-4D97-AF65-F5344CB8AC3E}">
        <p14:creationId xmlns:p14="http://schemas.microsoft.com/office/powerpoint/2010/main" val="20140687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12" name="Group 11"/>
          <p:cNvGrpSpPr/>
          <p:nvPr userDrawn="1"/>
        </p:nvGrpSpPr>
        <p:grpSpPr>
          <a:xfrm>
            <a:off x="3579020" y="-3"/>
            <a:ext cx="5564980" cy="6858003"/>
            <a:chOff x="3579020" y="-1"/>
            <a:chExt cx="5564980" cy="6858003"/>
          </a:xfrm>
        </p:grpSpPr>
        <p:sp>
          <p:nvSpPr>
            <p:cNvPr id="9" name="Flowchart: Manual Input 8"/>
            <p:cNvSpPr/>
            <p:nvPr userDrawn="1"/>
          </p:nvSpPr>
          <p:spPr>
            <a:xfrm rot="5400000" flipV="1">
              <a:off x="2127703" y="1451317"/>
              <a:ext cx="6858002" cy="3955367"/>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53300" y="-1"/>
              <a:ext cx="1790700" cy="6858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p:cNvSpPr>
            <a:spLocks noGrp="1"/>
          </p:cNvSpPr>
          <p:nvPr>
            <p:ph type="title"/>
          </p:nvPr>
        </p:nvSpPr>
        <p:spPr>
          <a:xfrm>
            <a:off x="629841" y="987426"/>
            <a:ext cx="2949178" cy="1069974"/>
          </a:xfrm>
          <a:prstGeom prst="rect">
            <a:avLst/>
          </a:prstGeom>
        </p:spPr>
        <p:txBody>
          <a:bodyPr anchor="t"/>
          <a:lstStyle>
            <a:lvl1pPr>
              <a:defRPr sz="3200" b="1">
                <a:solidFill>
                  <a:schemeClr val="tx1"/>
                </a:solidFill>
                <a:latin typeface="Arial Narrow" panose="020B0606020202030204" pitchFamily="34" charset="0"/>
              </a:defRPr>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629841" y="2200274"/>
            <a:ext cx="2949178" cy="3668713"/>
          </a:xfrm>
          <a:prstGeom prst="rect">
            <a:avLst/>
          </a:prstGeom>
        </p:spPr>
        <p:txBody>
          <a:bodyPr/>
          <a:lstStyle>
            <a:lvl1pPr marL="0" indent="0">
              <a:buNone/>
              <a:defRPr sz="1600">
                <a:solidFill>
                  <a:srgbClr val="71737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0" name="Content Placeholder 2"/>
          <p:cNvSpPr>
            <a:spLocks noGrp="1"/>
          </p:cNvSpPr>
          <p:nvPr>
            <p:ph idx="1"/>
          </p:nvPr>
        </p:nvSpPr>
        <p:spPr>
          <a:xfrm>
            <a:off x="4812323" y="987426"/>
            <a:ext cx="3704217" cy="5646737"/>
          </a:xfrm>
          <a:prstGeom prst="rect">
            <a:avLst/>
          </a:prstGeom>
        </p:spPr>
        <p:txBody>
          <a:bodyPr/>
          <a:lstStyle>
            <a:lvl1pPr algn="l">
              <a:defRPr lang="en-US" sz="2400" kern="1200" dirty="0" smtClean="0">
                <a:solidFill>
                  <a:schemeClr val="bg1"/>
                </a:solidFill>
                <a:latin typeface="Arial" panose="020B0604020202020204" pitchFamily="34" charset="0"/>
                <a:ea typeface="+mn-ea"/>
                <a:cs typeface="Arial" panose="020B0604020202020204" pitchFamily="34" charset="0"/>
              </a:defRPr>
            </a:lvl1pPr>
            <a:lvl2pPr algn="l">
              <a:defRPr lang="en-US" sz="2000" kern="1200" dirty="0" smtClean="0">
                <a:solidFill>
                  <a:schemeClr val="bg1"/>
                </a:solidFill>
                <a:latin typeface="Arial" panose="020B0604020202020204" pitchFamily="34" charset="0"/>
                <a:ea typeface="+mn-ea"/>
                <a:cs typeface="Arial" panose="020B0604020202020204" pitchFamily="34" charset="0"/>
              </a:defRPr>
            </a:lvl2pPr>
            <a:lvl3pPr algn="l">
              <a:defRPr lang="en-US" sz="1800" kern="1200" dirty="0" smtClean="0">
                <a:solidFill>
                  <a:schemeClr val="bg1"/>
                </a:solidFill>
                <a:latin typeface="Arial" panose="020B0604020202020204" pitchFamily="34" charset="0"/>
                <a:ea typeface="+mn-ea"/>
                <a:cs typeface="Arial" panose="020B0604020202020204" pitchFamily="34" charset="0"/>
              </a:defRPr>
            </a:lvl3pPr>
            <a:lvl4pPr algn="l">
              <a:defRPr lang="en-US" sz="1600" kern="1200" dirty="0" smtClean="0">
                <a:solidFill>
                  <a:schemeClr val="bg1"/>
                </a:solidFill>
                <a:latin typeface="Arial" panose="020B0604020202020204" pitchFamily="34" charset="0"/>
                <a:ea typeface="+mn-ea"/>
                <a:cs typeface="Arial" panose="020B0604020202020204" pitchFamily="34" charset="0"/>
              </a:defRPr>
            </a:lvl4pPr>
            <a:lvl5pPr algn="l">
              <a:defRPr lang="en-US" sz="1600" kern="1200" dirty="0">
                <a:solidFill>
                  <a:schemeClr val="bg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4"/>
          <p:cNvSpPr>
            <a:spLocks noGrp="1"/>
          </p:cNvSpPr>
          <p:nvPr>
            <p:ph type="sldNum" sz="quarter" idx="10"/>
          </p:nvPr>
        </p:nvSpPr>
        <p:spPr>
          <a:xfrm>
            <a:off x="6619875" y="6308725"/>
            <a:ext cx="2057400" cy="365125"/>
          </a:xfrm>
        </p:spPr>
        <p:txBody>
          <a:bodyPr/>
          <a:lstStyle>
            <a:lvl1pPr>
              <a:defRPr>
                <a:solidFill>
                  <a:schemeClr val="bg1"/>
                </a:solidFill>
              </a:defRPr>
            </a:lvl1pPr>
          </a:lstStyle>
          <a:p>
            <a:fld id="{26F1FDF2-9042-4EE4-A335-B60BF21FB517}" type="slidenum">
              <a:rPr lang="en-US" smtClean="0"/>
              <a:pPr/>
              <a:t>‹#›</a:t>
            </a:fld>
            <a:endParaRPr lang="en-US" dirty="0"/>
          </a:p>
        </p:txBody>
      </p:sp>
    </p:spTree>
    <p:extLst>
      <p:ext uri="{BB962C8B-B14F-4D97-AF65-F5344CB8AC3E}">
        <p14:creationId xmlns:p14="http://schemas.microsoft.com/office/powerpoint/2010/main" val="15643031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732" y="5321301"/>
            <a:ext cx="3700535" cy="889456"/>
          </a:xfrm>
          <a:prstGeom prst="rect">
            <a:avLst/>
          </a:prstGeom>
        </p:spPr>
      </p:pic>
      <p:sp>
        <p:nvSpPr>
          <p:cNvPr id="4" name="Oval 3"/>
          <p:cNvSpPr/>
          <p:nvPr userDrawn="1"/>
        </p:nvSpPr>
        <p:spPr>
          <a:xfrm>
            <a:off x="6680200" y="1165001"/>
            <a:ext cx="4601028" cy="4601028"/>
          </a:xfrm>
          <a:prstGeom prst="ellipse">
            <a:avLst/>
          </a:prstGeom>
          <a:blipFill dpi="0" rotWithShape="1">
            <a:blip r:embed="rId3" cstate="print">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666"/>
            <a:ext cx="9144000" cy="606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666"/>
            <a:ext cx="6816576" cy="46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6666284" y="2666"/>
            <a:ext cx="276332" cy="461563"/>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7086973" y="2666"/>
            <a:ext cx="444928" cy="461563"/>
            <a:chOff x="7086973" y="2666"/>
            <a:chExt cx="444928" cy="461563"/>
          </a:xfrm>
          <a:solidFill>
            <a:schemeClr val="accent3"/>
          </a:solidFill>
        </p:grpSpPr>
        <p:sp>
          <p:nvSpPr>
            <p:cNvPr id="15" name="Parallelogram 14"/>
            <p:cNvSpPr/>
            <p:nvPr userDrawn="1"/>
          </p:nvSpPr>
          <p:spPr>
            <a:xfrm>
              <a:off x="7086973" y="2666"/>
              <a:ext cx="276332" cy="461563"/>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7255569" y="2666"/>
              <a:ext cx="276332" cy="461563"/>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arallelogram 16"/>
          <p:cNvSpPr/>
          <p:nvPr userDrawn="1"/>
        </p:nvSpPr>
        <p:spPr>
          <a:xfrm>
            <a:off x="7645828" y="2666"/>
            <a:ext cx="276332" cy="461563"/>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797256" y="2666"/>
            <a:ext cx="1346744" cy="461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6"/>
          <p:cNvSpPr>
            <a:spLocks noGrp="1"/>
          </p:cNvSpPr>
          <p:nvPr>
            <p:ph type="ctrTitle"/>
          </p:nvPr>
        </p:nvSpPr>
        <p:spPr>
          <a:xfrm>
            <a:off x="685800" y="3008084"/>
            <a:ext cx="7772400" cy="743858"/>
          </a:xfrm>
          <a:prstGeom prst="rect">
            <a:avLst/>
          </a:prstGeom>
        </p:spPr>
        <p:txBody>
          <a:bodyPr/>
          <a:lstStyle>
            <a:lvl1pPr algn="l">
              <a:defRPr sz="4500" b="1">
                <a:solidFill>
                  <a:schemeClr val="tx1"/>
                </a:solidFill>
                <a:latin typeface="Arial Black" panose="020B0A04020102020204" pitchFamily="34" charset="0"/>
              </a:defRPr>
            </a:lvl1pPr>
          </a:lstStyle>
          <a:p>
            <a:endParaRPr lang="en-US" dirty="0"/>
          </a:p>
        </p:txBody>
      </p:sp>
    </p:spTree>
    <p:extLst>
      <p:ext uri="{BB962C8B-B14F-4D97-AF65-F5344CB8AC3E}">
        <p14:creationId xmlns:p14="http://schemas.microsoft.com/office/powerpoint/2010/main" val="916895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619875" y="6308725"/>
            <a:ext cx="20574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26F1FDF2-9042-4EE4-A335-B60BF21FB517}" type="slidenum">
              <a:rPr lang="en-US" smtClean="0"/>
              <a:pPr/>
              <a:t>‹#›</a:t>
            </a:fld>
            <a:endParaRPr lang="en-US" dirty="0"/>
          </a:p>
        </p:txBody>
      </p:sp>
      <p:grpSp>
        <p:nvGrpSpPr>
          <p:cNvPr id="7" name="Group 6"/>
          <p:cNvGrpSpPr/>
          <p:nvPr userDrawn="1"/>
        </p:nvGrpSpPr>
        <p:grpSpPr>
          <a:xfrm>
            <a:off x="0" y="6308725"/>
            <a:ext cx="495656" cy="312604"/>
            <a:chOff x="0" y="6308725"/>
            <a:chExt cx="495656" cy="312604"/>
          </a:xfrm>
        </p:grpSpPr>
        <p:sp>
          <p:nvSpPr>
            <p:cNvPr id="5" name="Parallelogram 4"/>
            <p:cNvSpPr/>
            <p:nvPr userDrawn="1"/>
          </p:nvSpPr>
          <p:spPr>
            <a:xfrm>
              <a:off x="311355" y="6308725"/>
              <a:ext cx="184301" cy="307841"/>
            </a:xfrm>
            <a:prstGeom prst="parallelogram">
              <a:avLst>
                <a:gd name="adj" fmla="val 380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308725"/>
              <a:ext cx="403505" cy="31260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22517" y="6327243"/>
            <a:ext cx="7489371" cy="367057"/>
          </a:xfrm>
          <a:prstGeom prst="rect">
            <a:avLst/>
          </a:prstGeom>
        </p:spPr>
      </p:pic>
    </p:spTree>
    <p:extLst>
      <p:ext uri="{BB962C8B-B14F-4D97-AF65-F5344CB8AC3E}">
        <p14:creationId xmlns:p14="http://schemas.microsoft.com/office/powerpoint/2010/main" val="240215728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73" r:id="rId4"/>
    <p:sldLayoutId id="2147483664" r:id="rId5"/>
    <p:sldLayoutId id="2147483665" r:id="rId6"/>
    <p:sldLayoutId id="2147483668" r:id="rId7"/>
    <p:sldLayoutId id="2147483669" r:id="rId8"/>
    <p:sldLayoutId id="2147483672" r:id="rId9"/>
    <p:sldLayoutId id="2147483671"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6000" kern="1200">
          <a:solidFill>
            <a:srgbClr val="02528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rs.gov/publications/p969" TargetMode="Externa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3.xml"/><Relationship Id="rId7" Type="http://schemas.openxmlformats.org/officeDocument/2006/relationships/slide" Target="slide22.xml"/><Relationship Id="rId12" Type="http://schemas.openxmlformats.org/officeDocument/2006/relationships/slide" Target="slide36.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slide" Target="slide18.xml"/><Relationship Id="rId11" Type="http://schemas.openxmlformats.org/officeDocument/2006/relationships/slide" Target="slide30.xml"/><Relationship Id="rId5" Type="http://schemas.openxmlformats.org/officeDocument/2006/relationships/slide" Target="slide7.xml"/><Relationship Id="rId10" Type="http://schemas.openxmlformats.org/officeDocument/2006/relationships/slide" Target="slide27.xml"/><Relationship Id="rId4" Type="http://schemas.openxmlformats.org/officeDocument/2006/relationships/slide" Target="slide4.xml"/><Relationship Id="rId9" Type="http://schemas.openxmlformats.org/officeDocument/2006/relationships/image" Target="../media/image6.png"/><Relationship Id="rId14" Type="http://schemas.openxmlformats.org/officeDocument/2006/relationships/slide" Target="slide45.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slide" Target="slide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7.tmp"/><Relationship Id="rId5" Type="http://schemas.openxmlformats.org/officeDocument/2006/relationships/image" Target="../media/image26.tmp"/><Relationship Id="rId4" Type="http://schemas.openxmlformats.org/officeDocument/2006/relationships/image" Target="../media/image25.tm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3" Type="http://schemas.openxmlformats.org/officeDocument/2006/relationships/hyperlink" Target="http://www.irs.gov/publications/p502/index.html" TargetMode="Externa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hyperlink" Target="http://www.irs.gov/publications/p50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3" Type="http://schemas.openxmlformats.org/officeDocument/2006/relationships/hyperlink" Target="http://www.irs.gov/publications/p503/index" TargetMode="Externa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hyperlink" Target="http://www.guidanceresoucres.com/" TargetMode="Externa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hyperlink" Target="work.headspace.com/athletico/member-enrol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1514"/>
            <a:ext cx="8119872" cy="1494971"/>
          </a:xfrm>
        </p:spPr>
        <p:txBody>
          <a:bodyPr/>
          <a:lstStyle/>
          <a:p>
            <a:pPr algn="l"/>
            <a:r>
              <a:rPr lang="en-US" sz="6000" b="1" dirty="0" smtClean="0">
                <a:latin typeface="Arial Black" panose="020B0A04020102020204" pitchFamily="34" charset="0"/>
              </a:rPr>
              <a:t>New Hire</a:t>
            </a:r>
            <a:r>
              <a:rPr lang="en-US" sz="4400" dirty="0" smtClean="0"/>
              <a:t/>
            </a:r>
            <a:br>
              <a:rPr lang="en-US" sz="4400" dirty="0" smtClean="0"/>
            </a:br>
            <a:r>
              <a:rPr lang="en-US" sz="4000" b="0" dirty="0" smtClean="0">
                <a:solidFill>
                  <a:schemeClr val="tx2"/>
                </a:solidFill>
                <a:latin typeface="Arial Narrow" panose="020B0606020202030204" pitchFamily="34" charset="0"/>
              </a:rPr>
              <a:t>Benefits Presentation</a:t>
            </a:r>
            <a:endParaRPr lang="en-US" sz="4000" b="0" dirty="0">
              <a:solidFill>
                <a:schemeClr val="tx2"/>
              </a:solidFill>
              <a:latin typeface="Arial Narrow" panose="020B0606020202030204" pitchFamily="34" charset="0"/>
            </a:endParaRPr>
          </a:p>
        </p:txBody>
      </p:sp>
      <p:sp>
        <p:nvSpPr>
          <p:cNvPr id="3" name="Title 1"/>
          <p:cNvSpPr txBox="1">
            <a:spLocks/>
          </p:cNvSpPr>
          <p:nvPr/>
        </p:nvSpPr>
        <p:spPr>
          <a:xfrm>
            <a:off x="685800" y="4615543"/>
            <a:ext cx="7772400" cy="464457"/>
          </a:xfrm>
          <a:prstGeom prst="rect">
            <a:avLst/>
          </a:prstGeom>
        </p:spPr>
        <p:txBody>
          <a:bodyPr/>
          <a:lstStyle>
            <a:lvl1pPr algn="l" defTabSz="914400" rtl="0" eaLnBrk="1" latinLnBrk="0" hangingPunct="1">
              <a:lnSpc>
                <a:spcPct val="90000"/>
              </a:lnSpc>
              <a:spcBef>
                <a:spcPct val="0"/>
              </a:spcBef>
              <a:buNone/>
              <a:defRPr sz="4500" b="1" kern="1200">
                <a:solidFill>
                  <a:schemeClr val="tx1"/>
                </a:solidFill>
                <a:latin typeface="Arial Narrow" panose="020B0606020202030204" pitchFamily="34" charset="0"/>
                <a:ea typeface="+mj-ea"/>
                <a:cs typeface="Arial" panose="020B0604020202020204" pitchFamily="34" charset="0"/>
              </a:defRPr>
            </a:lvl1pPr>
          </a:lstStyle>
          <a:p>
            <a:fld id="{11E22841-8B11-4C74-AE9F-FF8DB4D1B200}" type="datetime1">
              <a:rPr lang="en-US" sz="2800" b="0" smtClean="0">
                <a:solidFill>
                  <a:schemeClr val="accent1"/>
                </a:solidFill>
              </a:rPr>
              <a:t>9/1/2021</a:t>
            </a:fld>
            <a:endParaRPr lang="en-US" sz="3600" b="0" dirty="0">
              <a:solidFill>
                <a:schemeClr val="accent1"/>
              </a:solidFill>
            </a:endParaRPr>
          </a:p>
        </p:txBody>
      </p:sp>
      <p:grpSp>
        <p:nvGrpSpPr>
          <p:cNvPr id="4" name="Group 3"/>
          <p:cNvGrpSpPr/>
          <p:nvPr/>
        </p:nvGrpSpPr>
        <p:grpSpPr>
          <a:xfrm>
            <a:off x="-68580" y="4691469"/>
            <a:ext cx="564236" cy="312604"/>
            <a:chOff x="-68580" y="6308725"/>
            <a:chExt cx="564236" cy="312604"/>
          </a:xfrm>
          <a:solidFill>
            <a:schemeClr val="accent5"/>
          </a:solidFill>
        </p:grpSpPr>
        <p:sp>
          <p:nvSpPr>
            <p:cNvPr id="5" name="Parallelogram 4"/>
            <p:cNvSpPr/>
            <p:nvPr userDrawn="1"/>
          </p:nvSpPr>
          <p:spPr>
            <a:xfrm>
              <a:off x="311355" y="6308725"/>
              <a:ext cx="184301" cy="307841"/>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8580" y="6308725"/>
              <a:ext cx="472086" cy="312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83782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10</a:t>
            </a:fld>
            <a:endParaRPr lang="en-US" dirty="0"/>
          </a:p>
        </p:txBody>
      </p:sp>
      <p:sp>
        <p:nvSpPr>
          <p:cNvPr id="4" name="Title 3"/>
          <p:cNvSpPr>
            <a:spLocks noGrp="1"/>
          </p:cNvSpPr>
          <p:nvPr>
            <p:ph type="title"/>
          </p:nvPr>
        </p:nvSpPr>
        <p:spPr/>
        <p:txBody>
          <a:bodyPr/>
          <a:lstStyle/>
          <a:p>
            <a:r>
              <a:rPr lang="en-US" dirty="0" smtClean="0"/>
              <a:t>Medical Plans Bi-weekly Contributions Tobacco</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24252485"/>
              </p:ext>
            </p:extLst>
          </p:nvPr>
        </p:nvGraphicFramePr>
        <p:xfrm>
          <a:off x="1300566" y="1387151"/>
          <a:ext cx="5947282" cy="2099705"/>
        </p:xfrm>
        <a:graphic>
          <a:graphicData uri="http://schemas.openxmlformats.org/drawingml/2006/table">
            <a:tbl>
              <a:tblPr firstRow="1" bandRow="1">
                <a:tableStyleId>{6E25E649-3F16-4E02-A733-19D2CDBF48F0}</a:tableStyleId>
              </a:tblPr>
              <a:tblGrid>
                <a:gridCol w="2288858">
                  <a:extLst>
                    <a:ext uri="{9D8B030D-6E8A-4147-A177-3AD203B41FA5}">
                      <a16:colId xmlns:a16="http://schemas.microsoft.com/office/drawing/2014/main" val="2123427575"/>
                    </a:ext>
                  </a:extLst>
                </a:gridCol>
                <a:gridCol w="807120">
                  <a:extLst>
                    <a:ext uri="{9D8B030D-6E8A-4147-A177-3AD203B41FA5}">
                      <a16:colId xmlns:a16="http://schemas.microsoft.com/office/drawing/2014/main" val="2982929110"/>
                    </a:ext>
                  </a:extLst>
                </a:gridCol>
                <a:gridCol w="1238086">
                  <a:extLst>
                    <a:ext uri="{9D8B030D-6E8A-4147-A177-3AD203B41FA5}">
                      <a16:colId xmlns:a16="http://schemas.microsoft.com/office/drawing/2014/main" val="3039943349"/>
                    </a:ext>
                  </a:extLst>
                </a:gridCol>
                <a:gridCol w="1613218">
                  <a:extLst>
                    <a:ext uri="{9D8B030D-6E8A-4147-A177-3AD203B41FA5}">
                      <a16:colId xmlns:a16="http://schemas.microsoft.com/office/drawing/2014/main" val="1968277543"/>
                    </a:ext>
                  </a:extLst>
                </a:gridCol>
              </a:tblGrid>
              <a:tr h="358981">
                <a:tc>
                  <a:txBody>
                    <a:bodyPr/>
                    <a:lstStyle/>
                    <a:p>
                      <a:r>
                        <a:rPr lang="en-US" sz="1400" dirty="0" smtClean="0">
                          <a:solidFill>
                            <a:schemeClr val="bg1"/>
                          </a:solidFill>
                          <a:effectLst/>
                          <a:latin typeface="Calibri" panose="020F0502020204030204" pitchFamily="34" charset="0"/>
                          <a:ea typeface="Calibri" panose="020F0502020204030204" pitchFamily="34" charset="0"/>
                        </a:rPr>
                        <a:t>30-40 hours per week</a:t>
                      </a:r>
                      <a:endParaRPr 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400" dirty="0" smtClean="0"/>
                        <a:t>HSA</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PPO</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Minimum PPO</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781726"/>
                  </a:ext>
                </a:extLst>
              </a:tr>
              <a:tr h="304239">
                <a:tc gridSpan="4">
                  <a:txBody>
                    <a:bodyPr/>
                    <a:lstStyle/>
                    <a:p>
                      <a:r>
                        <a:rPr lang="en-US" sz="1400" b="1" dirty="0" smtClean="0">
                          <a:solidFill>
                            <a:srgbClr val="EE745D"/>
                          </a:solidFill>
                        </a:rPr>
                        <a:t>Coverage Category </a:t>
                      </a:r>
                      <a:endParaRPr lang="en-US" sz="1400" b="1" dirty="0">
                        <a:solidFill>
                          <a:srgbClr val="EE745D"/>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8799755"/>
                  </a:ext>
                </a:extLst>
              </a:tr>
              <a:tr h="358981">
                <a:tc>
                  <a:txBody>
                    <a:bodyPr/>
                    <a:lstStyle/>
                    <a:p>
                      <a:r>
                        <a:rPr lang="en-US" sz="1400" dirty="0" smtClean="0"/>
                        <a:t>Employee Only</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$56.82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$102.41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$8.04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8600630"/>
                  </a:ext>
                </a:extLst>
              </a:tr>
              <a:tr h="358981">
                <a:tc>
                  <a:txBody>
                    <a:bodyPr/>
                    <a:lstStyle/>
                    <a:p>
                      <a:r>
                        <a:rPr lang="en-US" sz="1400" dirty="0" smtClean="0"/>
                        <a:t>Employee + Child(</a:t>
                      </a:r>
                      <a:r>
                        <a:rPr lang="en-US" sz="1400" dirty="0" err="1" smtClean="0"/>
                        <a:t>ren</a:t>
                      </a:r>
                      <a:r>
                        <a:rPr lang="en-US" sz="1400" dirty="0" smtClean="0"/>
                        <a:t>)</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$124.29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$284.58</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$58.29</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940901269"/>
                  </a:ext>
                </a:extLst>
              </a:tr>
              <a:tr h="358981">
                <a:tc>
                  <a:txBody>
                    <a:bodyPr/>
                    <a:lstStyle/>
                    <a:p>
                      <a:r>
                        <a:rPr lang="en-US" sz="1400" dirty="0" smtClean="0"/>
                        <a:t>Employee + Spouse</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$136.90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$318.63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$62.07</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2014298104"/>
                  </a:ext>
                </a:extLst>
              </a:tr>
              <a:tr h="358981">
                <a:tc>
                  <a:txBody>
                    <a:bodyPr/>
                    <a:lstStyle/>
                    <a:p>
                      <a:r>
                        <a:rPr lang="en-US" sz="1400" dirty="0" smtClean="0"/>
                        <a:t>Employee + Family</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$164.09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$392.03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$70.23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12008623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5693575"/>
              </p:ext>
            </p:extLst>
          </p:nvPr>
        </p:nvGraphicFramePr>
        <p:xfrm>
          <a:off x="1300566" y="3767496"/>
          <a:ext cx="5947282" cy="1974210"/>
        </p:xfrm>
        <a:graphic>
          <a:graphicData uri="http://schemas.openxmlformats.org/drawingml/2006/table">
            <a:tbl>
              <a:tblPr firstRow="1" bandRow="1">
                <a:tableStyleId>{6E25E649-3F16-4E02-A733-19D2CDBF48F0}</a:tableStyleId>
              </a:tblPr>
              <a:tblGrid>
                <a:gridCol w="2288858">
                  <a:extLst>
                    <a:ext uri="{9D8B030D-6E8A-4147-A177-3AD203B41FA5}">
                      <a16:colId xmlns:a16="http://schemas.microsoft.com/office/drawing/2014/main" val="2123427575"/>
                    </a:ext>
                  </a:extLst>
                </a:gridCol>
                <a:gridCol w="807120">
                  <a:extLst>
                    <a:ext uri="{9D8B030D-6E8A-4147-A177-3AD203B41FA5}">
                      <a16:colId xmlns:a16="http://schemas.microsoft.com/office/drawing/2014/main" val="2982929110"/>
                    </a:ext>
                  </a:extLst>
                </a:gridCol>
                <a:gridCol w="1238086">
                  <a:extLst>
                    <a:ext uri="{9D8B030D-6E8A-4147-A177-3AD203B41FA5}">
                      <a16:colId xmlns:a16="http://schemas.microsoft.com/office/drawing/2014/main" val="3039943349"/>
                    </a:ext>
                  </a:extLst>
                </a:gridCol>
                <a:gridCol w="1613218">
                  <a:extLst>
                    <a:ext uri="{9D8B030D-6E8A-4147-A177-3AD203B41FA5}">
                      <a16:colId xmlns:a16="http://schemas.microsoft.com/office/drawing/2014/main" val="1968277543"/>
                    </a:ext>
                  </a:extLst>
                </a:gridCol>
              </a:tblGrid>
              <a:tr h="333882">
                <a:tc>
                  <a:txBody>
                    <a:bodyPr/>
                    <a:lstStyle/>
                    <a:p>
                      <a:r>
                        <a:rPr lang="en-US" sz="1400" dirty="0" smtClean="0">
                          <a:solidFill>
                            <a:schemeClr val="bg1"/>
                          </a:solidFill>
                          <a:effectLst/>
                          <a:latin typeface="Calibri" panose="020F0502020204030204" pitchFamily="34" charset="0"/>
                          <a:ea typeface="Calibri" panose="020F0502020204030204" pitchFamily="34" charset="0"/>
                        </a:rPr>
                        <a:t>24-29 hours per week</a:t>
                      </a:r>
                      <a:endParaRPr 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400" dirty="0" smtClean="0"/>
                        <a:t>HSA</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PPO</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Minimum PPO</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781726"/>
                  </a:ext>
                </a:extLst>
              </a:tr>
              <a:tr h="274424">
                <a:tc gridSpan="4">
                  <a:txBody>
                    <a:bodyPr/>
                    <a:lstStyle/>
                    <a:p>
                      <a:r>
                        <a:rPr lang="en-US" sz="1400" b="1" dirty="0" smtClean="0">
                          <a:solidFill>
                            <a:srgbClr val="EE745D"/>
                          </a:solidFill>
                        </a:rPr>
                        <a:t>Coverage Category </a:t>
                      </a:r>
                      <a:endParaRPr lang="en-US" sz="1400" b="1" dirty="0">
                        <a:solidFill>
                          <a:srgbClr val="EE745D"/>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8799755"/>
                  </a:ext>
                </a:extLst>
              </a:tr>
              <a:tr h="333882">
                <a:tc>
                  <a:txBody>
                    <a:bodyPr/>
                    <a:lstStyle/>
                    <a:p>
                      <a:r>
                        <a:rPr lang="en-US" sz="1400" dirty="0" smtClean="0"/>
                        <a:t>Employee Only</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$152.75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$176.57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$8.04</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8600630"/>
                  </a:ext>
                </a:extLst>
              </a:tr>
              <a:tr h="333882">
                <a:tc>
                  <a:txBody>
                    <a:bodyPr/>
                    <a:lstStyle/>
                    <a:p>
                      <a:r>
                        <a:rPr lang="en-US" sz="1400" dirty="0" smtClean="0"/>
                        <a:t>Employee + Child(</a:t>
                      </a:r>
                      <a:r>
                        <a:rPr lang="en-US" sz="1400" dirty="0" err="1" smtClean="0"/>
                        <a:t>ren</a:t>
                      </a:r>
                      <a:r>
                        <a:rPr lang="en-US" sz="1400" dirty="0" smtClean="0"/>
                        <a:t>)</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$353.21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$381.40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$281.05</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940901269"/>
                  </a:ext>
                </a:extLst>
              </a:tr>
              <a:tr h="333882">
                <a:tc>
                  <a:txBody>
                    <a:bodyPr/>
                    <a:lstStyle/>
                    <a:p>
                      <a:r>
                        <a:rPr lang="en-US" sz="1400" dirty="0" smtClean="0"/>
                        <a:t>Employee + Spouse</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$388.44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$418.39</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$310.09</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2014298104"/>
                  </a:ext>
                </a:extLst>
              </a:tr>
              <a:tr h="333882">
                <a:tc>
                  <a:txBody>
                    <a:bodyPr/>
                    <a:lstStyle/>
                    <a:p>
                      <a:r>
                        <a:rPr lang="en-US" sz="1400" dirty="0" smtClean="0"/>
                        <a:t>Employee + Family</a:t>
                      </a:r>
                      <a:endParaRPr lang="en-US" sz="1400" dirty="0">
                        <a:latin typeface="Arial" panose="020B0604020202020204" pitchFamily="34" charset="0"/>
                        <a:cs typeface="Arial" panose="020B0604020202020204" pitchFamily="34" charset="0"/>
                      </a:endParaRPr>
                    </a:p>
                  </a:txBody>
                  <a:tcP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$542.05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$584.85 </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ctr" defTabSz="914400" rtl="0" eaLnBrk="1" fontAlgn="ctr" latinLnBrk="0" hangingPunct="1"/>
                      <a:r>
                        <a:rPr lang="en-US" sz="1200" b="0" i="0" u="none" strike="noStrike" kern="1200" dirty="0" smtClean="0">
                          <a:solidFill>
                            <a:srgbClr val="00549F"/>
                          </a:solidFill>
                          <a:effectLst/>
                          <a:latin typeface="Arial" panose="020B0604020202020204" pitchFamily="34" charset="0"/>
                          <a:ea typeface="+mn-ea"/>
                          <a:cs typeface="Arial" panose="020B0604020202020204" pitchFamily="34" charset="0"/>
                        </a:rPr>
                        <a:t>$440.86</a:t>
                      </a:r>
                      <a:endParaRPr lang="en-US" sz="1200" b="0" i="0" u="none" strike="noStrike" kern="1200" dirty="0">
                        <a:solidFill>
                          <a:srgbClr val="00549F"/>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120086239"/>
                  </a:ext>
                </a:extLst>
              </a:tr>
            </a:tbl>
          </a:graphicData>
        </a:graphic>
      </p:graphicFrame>
      <p:pic>
        <p:nvPicPr>
          <p:cNvPr id="7" name="Picture 6"/>
          <p:cNvPicPr>
            <a:picLocks noChangeAspect="1"/>
          </p:cNvPicPr>
          <p:nvPr/>
        </p:nvPicPr>
        <p:blipFill>
          <a:blip r:embed="rId3"/>
          <a:stretch>
            <a:fillRect/>
          </a:stretch>
        </p:blipFill>
        <p:spPr>
          <a:xfrm>
            <a:off x="7551174" y="6288837"/>
            <a:ext cx="1516045" cy="440188"/>
          </a:xfrm>
          <a:prstGeom prst="rect">
            <a:avLst/>
          </a:prstGeom>
        </p:spPr>
      </p:pic>
      <p:sp>
        <p:nvSpPr>
          <p:cNvPr id="2" name="TextBox 1"/>
          <p:cNvSpPr txBox="1"/>
          <p:nvPr/>
        </p:nvSpPr>
        <p:spPr>
          <a:xfrm>
            <a:off x="1382486" y="5822291"/>
            <a:ext cx="5865362" cy="400110"/>
          </a:xfrm>
          <a:prstGeom prst="rect">
            <a:avLst/>
          </a:prstGeom>
          <a:noFill/>
        </p:spPr>
        <p:txBody>
          <a:bodyPr wrap="square" rtlCol="0">
            <a:spAutoFit/>
          </a:bodyPr>
          <a:lstStyle/>
          <a:p>
            <a:r>
              <a:rPr lang="en-US" sz="1000" dirty="0" smtClean="0">
                <a:solidFill>
                  <a:schemeClr val="accent4">
                    <a:lumMod val="50000"/>
                  </a:schemeClr>
                </a:solidFill>
              </a:rPr>
              <a:t>If </a:t>
            </a:r>
            <a:r>
              <a:rPr lang="en-US" sz="1000" dirty="0">
                <a:solidFill>
                  <a:schemeClr val="accent4">
                    <a:lumMod val="50000"/>
                  </a:schemeClr>
                </a:solidFill>
              </a:rPr>
              <a:t>your spouse or domestic partner works and </a:t>
            </a:r>
            <a:r>
              <a:rPr lang="en-US" sz="1000" dirty="0" smtClean="0">
                <a:solidFill>
                  <a:schemeClr val="accent4">
                    <a:lumMod val="50000"/>
                  </a:schemeClr>
                </a:solidFill>
              </a:rPr>
              <a:t>has access </a:t>
            </a:r>
            <a:r>
              <a:rPr lang="en-US" sz="1000" dirty="0">
                <a:solidFill>
                  <a:schemeClr val="accent4">
                    <a:lumMod val="50000"/>
                  </a:schemeClr>
                </a:solidFill>
              </a:rPr>
              <a:t>to coverage through their employer, they are</a:t>
            </a:r>
          </a:p>
          <a:p>
            <a:r>
              <a:rPr lang="en-US" sz="1000" dirty="0" smtClean="0">
                <a:solidFill>
                  <a:schemeClr val="accent4">
                    <a:lumMod val="50000"/>
                  </a:schemeClr>
                </a:solidFill>
              </a:rPr>
              <a:t>not </a:t>
            </a:r>
            <a:r>
              <a:rPr lang="en-US" sz="1000" dirty="0">
                <a:solidFill>
                  <a:schemeClr val="accent4">
                    <a:lumMod val="50000"/>
                  </a:schemeClr>
                </a:solidFill>
              </a:rPr>
              <a:t>eligible as a dependent on </a:t>
            </a:r>
            <a:r>
              <a:rPr lang="en-US" sz="1000" dirty="0" err="1">
                <a:solidFill>
                  <a:schemeClr val="accent4">
                    <a:lumMod val="50000"/>
                  </a:schemeClr>
                </a:solidFill>
              </a:rPr>
              <a:t>Athletico’s</a:t>
            </a:r>
            <a:r>
              <a:rPr lang="en-US" sz="1000" dirty="0">
                <a:solidFill>
                  <a:schemeClr val="accent4">
                    <a:lumMod val="50000"/>
                  </a:schemeClr>
                </a:solidFill>
              </a:rPr>
              <a:t> medical </a:t>
            </a:r>
            <a:r>
              <a:rPr lang="en-US" sz="1000" dirty="0" smtClean="0">
                <a:solidFill>
                  <a:schemeClr val="accent4">
                    <a:lumMod val="50000"/>
                  </a:schemeClr>
                </a:solidFill>
              </a:rPr>
              <a:t>plan and </a:t>
            </a:r>
            <a:r>
              <a:rPr lang="en-US" sz="1000" dirty="0">
                <a:solidFill>
                  <a:schemeClr val="accent4">
                    <a:lumMod val="50000"/>
                  </a:schemeClr>
                </a:solidFill>
              </a:rPr>
              <a:t>should not be added to medical coverage.</a:t>
            </a:r>
          </a:p>
        </p:txBody>
      </p:sp>
    </p:spTree>
    <p:custDataLst>
      <p:tags r:id="rId1"/>
    </p:custDataLst>
    <p:extLst>
      <p:ext uri="{BB962C8B-B14F-4D97-AF65-F5344CB8AC3E}">
        <p14:creationId xmlns:p14="http://schemas.microsoft.com/office/powerpoint/2010/main" val="1121073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41350" y="1385901"/>
            <a:ext cx="7886700" cy="4656162"/>
          </a:xfrm>
        </p:spPr>
        <p:txBody>
          <a:bodyPr/>
          <a:lstStyle/>
          <a:p>
            <a:r>
              <a:rPr lang="en-US" sz="1800" dirty="0" err="1"/>
              <a:t>Athletico</a:t>
            </a:r>
            <a:r>
              <a:rPr lang="en-US" sz="1800" dirty="0"/>
              <a:t> will help you reach your goals for saving and paying for your health care. </a:t>
            </a:r>
            <a:r>
              <a:rPr lang="en-US" sz="1800" dirty="0" smtClean="0"/>
              <a:t>If you are enrolled in the HSA plan and make contributions to your HSA account:</a:t>
            </a:r>
          </a:p>
          <a:p>
            <a:pPr lvl="1"/>
            <a:r>
              <a:rPr lang="en-US" sz="1800" dirty="0" err="1" smtClean="0"/>
              <a:t>Athletico</a:t>
            </a:r>
            <a:r>
              <a:rPr lang="en-US" sz="1800" dirty="0" smtClean="0"/>
              <a:t> </a:t>
            </a:r>
            <a:r>
              <a:rPr lang="en-US" sz="1800" dirty="0"/>
              <a:t>will match your contributions </a:t>
            </a:r>
            <a:r>
              <a:rPr lang="en-US" sz="1800" dirty="0">
                <a:solidFill>
                  <a:srgbClr val="6AC5AD"/>
                </a:solidFill>
              </a:rPr>
              <a:t>up to $500 per </a:t>
            </a:r>
            <a:r>
              <a:rPr lang="en-US" sz="1800" dirty="0" smtClean="0">
                <a:solidFill>
                  <a:srgbClr val="6AC5AD"/>
                </a:solidFill>
              </a:rPr>
              <a:t>year</a:t>
            </a:r>
            <a:r>
              <a:rPr lang="en-US" sz="1800" dirty="0"/>
              <a:t> </a:t>
            </a:r>
            <a:r>
              <a:rPr lang="en-US" sz="1800" dirty="0" smtClean="0"/>
              <a:t>if </a:t>
            </a:r>
            <a:r>
              <a:rPr lang="en-US" sz="1800" dirty="0"/>
              <a:t>you have </a:t>
            </a:r>
            <a:r>
              <a:rPr lang="en-US" sz="1800" dirty="0">
                <a:solidFill>
                  <a:srgbClr val="6AC5AD"/>
                </a:solidFill>
              </a:rPr>
              <a:t>single coverage</a:t>
            </a:r>
            <a:r>
              <a:rPr lang="en-US" sz="1800" dirty="0" smtClean="0"/>
              <a:t>. </a:t>
            </a:r>
          </a:p>
          <a:p>
            <a:pPr lvl="1"/>
            <a:r>
              <a:rPr lang="en-US" sz="1800" dirty="0" err="1" smtClean="0"/>
              <a:t>Athletico</a:t>
            </a:r>
            <a:r>
              <a:rPr lang="en-US" sz="1800" dirty="0" smtClean="0"/>
              <a:t> </a:t>
            </a:r>
            <a:r>
              <a:rPr lang="en-US" sz="1800" dirty="0"/>
              <a:t>will match </a:t>
            </a:r>
            <a:r>
              <a:rPr lang="en-US" sz="1800" dirty="0">
                <a:solidFill>
                  <a:srgbClr val="6AC5AD"/>
                </a:solidFill>
              </a:rPr>
              <a:t>up to $1,000 per </a:t>
            </a:r>
            <a:r>
              <a:rPr lang="en-US" sz="1800" dirty="0" smtClean="0">
                <a:solidFill>
                  <a:srgbClr val="6AC5AD"/>
                </a:solidFill>
              </a:rPr>
              <a:t>year </a:t>
            </a:r>
            <a:r>
              <a:rPr lang="en-US" sz="1800" dirty="0" smtClean="0"/>
              <a:t>if </a:t>
            </a:r>
            <a:r>
              <a:rPr lang="en-US" sz="1800" dirty="0"/>
              <a:t>you </a:t>
            </a:r>
            <a:r>
              <a:rPr lang="en-US" sz="1800" dirty="0">
                <a:solidFill>
                  <a:srgbClr val="6AC5AD"/>
                </a:solidFill>
              </a:rPr>
              <a:t>cover </a:t>
            </a:r>
            <a:r>
              <a:rPr lang="en-US" sz="1800" dirty="0" smtClean="0">
                <a:solidFill>
                  <a:srgbClr val="6AC5AD"/>
                </a:solidFill>
              </a:rPr>
              <a:t>dependents</a:t>
            </a:r>
            <a:r>
              <a:rPr lang="en-US" sz="1800" dirty="0" smtClean="0"/>
              <a:t>. </a:t>
            </a:r>
          </a:p>
          <a:p>
            <a:pPr lvl="1"/>
            <a:r>
              <a:rPr lang="en-US" sz="1800" dirty="0" smtClean="0"/>
              <a:t>These </a:t>
            </a:r>
            <a:r>
              <a:rPr lang="en-US" sz="1800" dirty="0"/>
              <a:t>contributions </a:t>
            </a:r>
            <a:r>
              <a:rPr lang="en-US" sz="1800" dirty="0" smtClean="0"/>
              <a:t>are made on a quarterly basis and are </a:t>
            </a:r>
            <a:r>
              <a:rPr lang="en-US" sz="1800" dirty="0"/>
              <a:t>yours to keep, even if you leave </a:t>
            </a:r>
            <a:r>
              <a:rPr lang="en-US" sz="1800" dirty="0" err="1"/>
              <a:t>Athletico</a:t>
            </a:r>
            <a:r>
              <a:rPr lang="en-US" sz="1800" dirty="0"/>
              <a:t>. </a:t>
            </a:r>
            <a:endParaRPr lang="en-US" sz="1800" dirty="0" smtClean="0"/>
          </a:p>
          <a:p>
            <a:r>
              <a:rPr lang="en-US" sz="1800" dirty="0" smtClean="0"/>
              <a:t>Funded </a:t>
            </a:r>
            <a:r>
              <a:rPr lang="en-US" sz="1800" dirty="0"/>
              <a:t>by you and </a:t>
            </a:r>
            <a:r>
              <a:rPr lang="en-US" sz="1800" dirty="0" err="1" smtClean="0"/>
              <a:t>Athletico</a:t>
            </a:r>
            <a:r>
              <a:rPr lang="en-US" sz="1800" dirty="0" smtClean="0"/>
              <a:t>, </a:t>
            </a:r>
            <a:r>
              <a:rPr lang="en-US" sz="1800" dirty="0"/>
              <a:t>up to IRS limits:</a:t>
            </a:r>
          </a:p>
          <a:p>
            <a:pPr lvl="1"/>
            <a:r>
              <a:rPr lang="en-US" sz="1800" dirty="0"/>
              <a:t>$3,600 for Employee Only coverage</a:t>
            </a:r>
          </a:p>
          <a:p>
            <a:pPr lvl="1"/>
            <a:r>
              <a:rPr lang="en-US" sz="1800" dirty="0"/>
              <a:t>$7,200 for all other coverage categories</a:t>
            </a:r>
          </a:p>
          <a:p>
            <a:r>
              <a:rPr lang="en-US" sz="1800" dirty="0" smtClean="0"/>
              <a:t>You </a:t>
            </a:r>
            <a:r>
              <a:rPr lang="en-US" sz="1800" dirty="0"/>
              <a:t>use the money in your HSA to pay for current and/or future health care </a:t>
            </a:r>
            <a:r>
              <a:rPr lang="en-US" sz="1800" dirty="0" smtClean="0"/>
              <a:t>expenses.</a:t>
            </a:r>
          </a:p>
          <a:p>
            <a:r>
              <a:rPr lang="en-US" sz="1800" dirty="0" smtClean="0"/>
              <a:t>Automated medical claims integration with BCBSIL on the Member Website</a:t>
            </a:r>
            <a:endParaRPr lang="en-US" sz="1800" dirty="0"/>
          </a:p>
        </p:txBody>
      </p:sp>
      <p:sp>
        <p:nvSpPr>
          <p:cNvPr id="3" name="Slide Number Placeholder 2"/>
          <p:cNvSpPr>
            <a:spLocks noGrp="1"/>
          </p:cNvSpPr>
          <p:nvPr>
            <p:ph type="sldNum" sz="quarter" idx="17"/>
          </p:nvPr>
        </p:nvSpPr>
        <p:spPr/>
        <p:txBody>
          <a:bodyPr/>
          <a:lstStyle/>
          <a:p>
            <a:fld id="{26F1FDF2-9042-4EE4-A335-B60BF21FB517}" type="slidenum">
              <a:rPr lang="en-US" smtClean="0"/>
              <a:pPr/>
              <a:t>11</a:t>
            </a:fld>
            <a:endParaRPr lang="en-US" dirty="0"/>
          </a:p>
        </p:txBody>
      </p:sp>
      <p:sp>
        <p:nvSpPr>
          <p:cNvPr id="4" name="Title 3"/>
          <p:cNvSpPr>
            <a:spLocks noGrp="1"/>
          </p:cNvSpPr>
          <p:nvPr>
            <p:ph type="title"/>
          </p:nvPr>
        </p:nvSpPr>
        <p:spPr/>
        <p:txBody>
          <a:bodyPr/>
          <a:lstStyle/>
          <a:p>
            <a:r>
              <a:rPr lang="en-US" dirty="0" smtClean="0"/>
              <a:t>Utilizing Your Health Savings Account (HSA)</a:t>
            </a:r>
            <a:endParaRPr lang="en-US" dirty="0"/>
          </a:p>
        </p:txBody>
      </p:sp>
      <p:pic>
        <p:nvPicPr>
          <p:cNvPr id="5" name="Picture 4"/>
          <p:cNvPicPr>
            <a:picLocks noChangeAspect="1"/>
          </p:cNvPicPr>
          <p:nvPr/>
        </p:nvPicPr>
        <p:blipFill>
          <a:blip r:embed="rId3"/>
          <a:stretch>
            <a:fillRect/>
          </a:stretch>
        </p:blipFill>
        <p:spPr>
          <a:xfrm>
            <a:off x="7630506" y="6069106"/>
            <a:ext cx="1359563" cy="631787"/>
          </a:xfrm>
          <a:prstGeom prst="rect">
            <a:avLst/>
          </a:prstGeom>
        </p:spPr>
      </p:pic>
    </p:spTree>
    <p:custDataLst>
      <p:tags r:id="rId1"/>
    </p:custDataLst>
    <p:extLst>
      <p:ext uri="{BB962C8B-B14F-4D97-AF65-F5344CB8AC3E}">
        <p14:creationId xmlns:p14="http://schemas.microsoft.com/office/powerpoint/2010/main" val="297914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12</a:t>
            </a:fld>
            <a:endParaRPr lang="en-US" dirty="0"/>
          </a:p>
        </p:txBody>
      </p:sp>
      <p:sp>
        <p:nvSpPr>
          <p:cNvPr id="4" name="Title 3"/>
          <p:cNvSpPr>
            <a:spLocks noGrp="1"/>
          </p:cNvSpPr>
          <p:nvPr>
            <p:ph type="title"/>
          </p:nvPr>
        </p:nvSpPr>
        <p:spPr/>
        <p:txBody>
          <a:bodyPr/>
          <a:lstStyle/>
          <a:p>
            <a:r>
              <a:rPr lang="en-US" dirty="0" smtClean="0"/>
              <a:t>Your “Real” Deductible</a:t>
            </a:r>
            <a:endParaRPr lang="en-US" dirty="0"/>
          </a:p>
        </p:txBody>
      </p:sp>
      <p:pic>
        <p:nvPicPr>
          <p:cNvPr id="5" name="Picture 4"/>
          <p:cNvPicPr>
            <a:picLocks noChangeAspect="1"/>
          </p:cNvPicPr>
          <p:nvPr/>
        </p:nvPicPr>
        <p:blipFill>
          <a:blip r:embed="rId3"/>
          <a:stretch>
            <a:fillRect/>
          </a:stretch>
        </p:blipFill>
        <p:spPr>
          <a:xfrm>
            <a:off x="7630506" y="6069106"/>
            <a:ext cx="1359563" cy="631787"/>
          </a:xfrm>
          <a:prstGeom prst="rect">
            <a:avLst/>
          </a:prstGeom>
        </p:spPr>
      </p:pic>
      <p:sp>
        <p:nvSpPr>
          <p:cNvPr id="7" name="Content Placeholder 2"/>
          <p:cNvSpPr txBox="1">
            <a:spLocks/>
          </p:cNvSpPr>
          <p:nvPr/>
        </p:nvSpPr>
        <p:spPr>
          <a:xfrm>
            <a:off x="710013" y="4866788"/>
            <a:ext cx="7600274" cy="865580"/>
          </a:xfrm>
          <a:prstGeom prst="rect">
            <a:avLst/>
          </a:prstGeom>
        </p:spPr>
        <p:txBody>
          <a:bodyPr lIns="0" rIns="0"/>
          <a:lstStyle>
            <a:lvl1pPr marL="0" indent="0" algn="l" defTabSz="685800" rtl="0" eaLnBrk="1" latinLnBrk="0" hangingPunct="1">
              <a:lnSpc>
                <a:spcPct val="90000"/>
              </a:lnSpc>
              <a:spcBef>
                <a:spcPts val="750"/>
              </a:spcBef>
              <a:buFont typeface="Arial" panose="020B0604020202020204" pitchFamily="34" charset="0"/>
              <a:buNone/>
              <a:defRPr sz="3000" kern="1200" baseline="0">
                <a:solidFill>
                  <a:schemeClr val="accent3"/>
                </a:solidFill>
                <a:latin typeface="Calibri Light"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smtClean="0">
                <a:solidFill>
                  <a:srgbClr val="6AC5AD"/>
                </a:solidFill>
              </a:rPr>
              <a:t>The “real” deductible assumes that you receive the full Athletico employer contribution. Make sure to consider and take advantage of the full employer match when electing your HSA payroll contribution! </a:t>
            </a:r>
            <a:endParaRPr lang="en-US" sz="1800" b="1" dirty="0">
              <a:solidFill>
                <a:srgbClr val="6AC5AD"/>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68435153"/>
              </p:ext>
            </p:extLst>
          </p:nvPr>
        </p:nvGraphicFramePr>
        <p:xfrm>
          <a:off x="710013" y="2579446"/>
          <a:ext cx="7118622" cy="2047723"/>
        </p:xfrm>
        <a:graphic>
          <a:graphicData uri="http://schemas.openxmlformats.org/drawingml/2006/table">
            <a:tbl>
              <a:tblPr>
                <a:tableStyleId>{16D9F66E-5EB9-4882-86FB-DCBF35E3C3E4}</a:tableStyleId>
              </a:tblPr>
              <a:tblGrid>
                <a:gridCol w="2890350">
                  <a:extLst>
                    <a:ext uri="{9D8B030D-6E8A-4147-A177-3AD203B41FA5}">
                      <a16:colId xmlns:a16="http://schemas.microsoft.com/office/drawing/2014/main" val="20000"/>
                    </a:ext>
                  </a:extLst>
                </a:gridCol>
                <a:gridCol w="2173048">
                  <a:extLst>
                    <a:ext uri="{9D8B030D-6E8A-4147-A177-3AD203B41FA5}">
                      <a16:colId xmlns:a16="http://schemas.microsoft.com/office/drawing/2014/main" val="20001"/>
                    </a:ext>
                  </a:extLst>
                </a:gridCol>
                <a:gridCol w="2055224">
                  <a:extLst>
                    <a:ext uri="{9D8B030D-6E8A-4147-A177-3AD203B41FA5}">
                      <a16:colId xmlns:a16="http://schemas.microsoft.com/office/drawing/2014/main" val="20002"/>
                    </a:ext>
                  </a:extLst>
                </a:gridCol>
              </a:tblGrid>
              <a:tr h="412660">
                <a:tc>
                  <a:txBody>
                    <a:bodyPr/>
                    <a:lstStyle/>
                    <a:p>
                      <a:pPr algn="l" rtl="0" fontAlgn="ctr">
                        <a:lnSpc>
                          <a:spcPct val="90000"/>
                        </a:lnSpc>
                      </a:pPr>
                      <a:r>
                        <a:rPr lang="en-US" sz="1400" u="none" strike="noStrike" dirty="0">
                          <a:solidFill>
                            <a:schemeClr val="bg1"/>
                          </a:solidFill>
                          <a:effectLst/>
                          <a:latin typeface="+mj-lt"/>
                        </a:rPr>
                        <a:t> </a:t>
                      </a:r>
                      <a:endParaRPr lang="en-US" sz="1400" b="1" i="0" u="none" strike="noStrike"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lnSpc>
                          <a:spcPct val="90000"/>
                        </a:lnSpc>
                      </a:pPr>
                      <a:r>
                        <a:rPr lang="en-US" sz="1600" b="1" i="0" u="none" strike="noStrike" dirty="0" smtClean="0">
                          <a:solidFill>
                            <a:schemeClr val="bg1"/>
                          </a:solidFill>
                          <a:effectLst/>
                          <a:latin typeface="+mj-lt"/>
                        </a:rPr>
                        <a:t>HSA Plan</a:t>
                      </a:r>
                      <a:endParaRPr lang="en-US" sz="1600" b="1" i="0" u="none" strike="noStrike" dirty="0">
                        <a:solidFill>
                          <a:schemeClr val="bg1"/>
                        </a:solidFill>
                        <a:effectLst/>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745D"/>
                    </a:solidFill>
                  </a:tcPr>
                </a:tc>
                <a:tc hMerge="1">
                  <a:txBody>
                    <a:bodyPr/>
                    <a:lstStyle/>
                    <a:p>
                      <a:endParaRPr lang="en-US"/>
                    </a:p>
                  </a:txBody>
                  <a:tcPr/>
                </a:tc>
                <a:extLst>
                  <a:ext uri="{0D108BD9-81ED-4DB2-BD59-A6C34878D82A}">
                    <a16:rowId xmlns:a16="http://schemas.microsoft.com/office/drawing/2014/main" val="10000"/>
                  </a:ext>
                </a:extLst>
              </a:tr>
              <a:tr h="297968">
                <a:tc>
                  <a:txBody>
                    <a:bodyPr/>
                    <a:lstStyle/>
                    <a:p>
                      <a:pPr algn="l" rtl="0" fontAlgn="ctr">
                        <a:lnSpc>
                          <a:spcPct val="90000"/>
                        </a:lnSpc>
                      </a:pPr>
                      <a:endParaRPr lang="en-US" sz="1400" b="1" i="0" u="none" strike="noStrike"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lnSpc>
                          <a:spcPct val="90000"/>
                        </a:lnSpc>
                      </a:pPr>
                      <a:r>
                        <a:rPr lang="en-US" sz="1400" b="1" i="0" u="none" strike="noStrike" dirty="0" smtClean="0">
                          <a:solidFill>
                            <a:schemeClr val="bg1"/>
                          </a:solidFill>
                          <a:effectLst/>
                          <a:latin typeface="+mj-lt"/>
                        </a:rPr>
                        <a:t>Individual</a:t>
                      </a:r>
                      <a:endParaRPr lang="en-US" sz="1400" b="1" i="0" u="none" strike="noStrike"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7E7"/>
                    </a:solidFill>
                  </a:tcPr>
                </a:tc>
                <a:tc>
                  <a:txBody>
                    <a:bodyPr/>
                    <a:lstStyle/>
                    <a:p>
                      <a:pPr algn="ctr" rtl="0" fontAlgn="ctr">
                        <a:lnSpc>
                          <a:spcPct val="90000"/>
                        </a:lnSpc>
                      </a:pPr>
                      <a:r>
                        <a:rPr lang="en-US" sz="1400" b="1" u="none" strike="noStrike" dirty="0" smtClean="0">
                          <a:solidFill>
                            <a:schemeClr val="bg1"/>
                          </a:solidFill>
                          <a:effectLst/>
                          <a:latin typeface="+mj-lt"/>
                        </a:rPr>
                        <a:t>Family</a:t>
                      </a:r>
                      <a:endParaRPr lang="en-US" sz="1400" b="1" i="0" u="none" strike="noStrike"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BC7E7"/>
                    </a:solidFill>
                  </a:tcPr>
                </a:tc>
                <a:extLst>
                  <a:ext uri="{0D108BD9-81ED-4DB2-BD59-A6C34878D82A}">
                    <a16:rowId xmlns:a16="http://schemas.microsoft.com/office/drawing/2014/main" val="10001"/>
                  </a:ext>
                </a:extLst>
              </a:tr>
              <a:tr h="354273">
                <a:tc>
                  <a:txBody>
                    <a:bodyPr/>
                    <a:lstStyle/>
                    <a:p>
                      <a:pPr marL="0" algn="l" defTabSz="685800" rtl="0" eaLnBrk="1" fontAlgn="ctr" latinLnBrk="0" hangingPunct="1">
                        <a:lnSpc>
                          <a:spcPct val="90000"/>
                        </a:lnSpc>
                      </a:pPr>
                      <a:r>
                        <a:rPr lang="en-US" sz="1400" b="1" i="0" u="none" strike="noStrike" kern="1200" dirty="0" smtClean="0">
                          <a:solidFill>
                            <a:schemeClr val="tx1"/>
                          </a:solidFill>
                          <a:effectLst/>
                          <a:latin typeface="+mj-lt"/>
                          <a:ea typeface="+mn-ea"/>
                          <a:cs typeface="+mn-cs"/>
                        </a:rPr>
                        <a:t>In-Network</a:t>
                      </a:r>
                      <a:r>
                        <a:rPr lang="en-US" sz="1400" b="1" i="0" u="none" strike="noStrike" kern="1200" baseline="0" dirty="0" smtClean="0">
                          <a:solidFill>
                            <a:schemeClr val="tx1"/>
                          </a:solidFill>
                          <a:effectLst/>
                          <a:latin typeface="+mj-lt"/>
                          <a:ea typeface="+mn-ea"/>
                          <a:cs typeface="+mn-cs"/>
                        </a:rPr>
                        <a:t> deductible</a:t>
                      </a:r>
                      <a:endParaRPr lang="en-US" sz="1400" b="1" i="0" u="none" strike="noStrike" kern="1200" dirty="0">
                        <a:solidFill>
                          <a:schemeClr val="tx1"/>
                        </a:solidFill>
                        <a:effectLst/>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$2,500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$5,000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10002"/>
                  </a:ext>
                </a:extLst>
              </a:tr>
              <a:tr h="594264">
                <a:tc>
                  <a:txBody>
                    <a:bodyPr/>
                    <a:lstStyle/>
                    <a:p>
                      <a:pPr marL="0" algn="l" defTabSz="685800" rtl="0" eaLnBrk="1" fontAlgn="ctr" latinLnBrk="0" hangingPunct="1">
                        <a:lnSpc>
                          <a:spcPct val="90000"/>
                        </a:lnSpc>
                      </a:pPr>
                      <a:r>
                        <a:rPr lang="en-US" sz="1400" b="1" i="0" u="none" strike="noStrike" kern="1200" dirty="0" smtClean="0">
                          <a:solidFill>
                            <a:srgbClr val="00549F"/>
                          </a:solidFill>
                          <a:effectLst/>
                          <a:latin typeface="+mj-lt"/>
                          <a:ea typeface="+mn-ea"/>
                          <a:cs typeface="+mn-cs"/>
                        </a:rPr>
                        <a:t>Automatic HSA contribution match</a:t>
                      </a:r>
                      <a:r>
                        <a:rPr lang="en-US" sz="1400" b="1" i="0" u="none" strike="noStrike" kern="1200" baseline="0" dirty="0" smtClean="0">
                          <a:solidFill>
                            <a:srgbClr val="00549F"/>
                          </a:solidFill>
                          <a:effectLst/>
                          <a:latin typeface="+mj-lt"/>
                          <a:ea typeface="+mn-ea"/>
                          <a:cs typeface="+mn-cs"/>
                        </a:rPr>
                        <a:t> </a:t>
                      </a:r>
                      <a:r>
                        <a:rPr lang="en-US" sz="1400" b="1" i="0" u="none" strike="noStrike" kern="1200" dirty="0" smtClean="0">
                          <a:solidFill>
                            <a:srgbClr val="00549F"/>
                          </a:solidFill>
                          <a:effectLst/>
                          <a:latin typeface="+mj-lt"/>
                          <a:ea typeface="+mn-ea"/>
                          <a:cs typeface="+mn-cs"/>
                        </a:rPr>
                        <a:t>from Athletico</a:t>
                      </a:r>
                      <a:endParaRPr lang="en-US" sz="1400" b="1" i="0" u="none" strike="noStrike" kern="1200" dirty="0">
                        <a:solidFill>
                          <a:srgbClr val="00549F"/>
                        </a:solidFill>
                        <a:effectLst/>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 $500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 $1,000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8558">
                <a:tc>
                  <a:txBody>
                    <a:bodyPr/>
                    <a:lstStyle/>
                    <a:p>
                      <a:pPr marL="0" algn="l" defTabSz="685800" rtl="0" eaLnBrk="1" fontAlgn="ctr" latinLnBrk="0" hangingPunct="1">
                        <a:lnSpc>
                          <a:spcPct val="90000"/>
                        </a:lnSpc>
                      </a:pPr>
                      <a:r>
                        <a:rPr lang="en-US" sz="1600" b="1" i="0" u="none" strike="noStrike" kern="1200" dirty="0" smtClean="0">
                          <a:solidFill>
                            <a:schemeClr val="bg1"/>
                          </a:solidFill>
                          <a:effectLst/>
                          <a:latin typeface="+mj-lt"/>
                          <a:ea typeface="+mn-ea"/>
                          <a:cs typeface="+mn-cs"/>
                        </a:rPr>
                        <a:t>Your “real” deductible</a:t>
                      </a:r>
                      <a:endParaRPr lang="en-US" sz="1600" b="1" i="0" u="none" strike="noStrike" kern="1200" dirty="0">
                        <a:solidFill>
                          <a:schemeClr val="bg1"/>
                        </a:solidFill>
                        <a:effectLst/>
                        <a:latin typeface="+mj-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$2,000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solidFill>
                          <a:effectLst/>
                          <a:uLnTx/>
                          <a:uFillTx/>
                          <a:latin typeface="+mj-lt"/>
                          <a:ea typeface="+mn-ea"/>
                          <a:cs typeface="+mn-cs"/>
                        </a:rPr>
                        <a:t>$4,000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bl>
          </a:graphicData>
        </a:graphic>
      </p:graphicFrame>
      <p:sp>
        <p:nvSpPr>
          <p:cNvPr id="9" name="Content Placeholder 2"/>
          <p:cNvSpPr txBox="1">
            <a:spLocks/>
          </p:cNvSpPr>
          <p:nvPr/>
        </p:nvSpPr>
        <p:spPr>
          <a:xfrm>
            <a:off x="710013" y="1690150"/>
            <a:ext cx="7600274" cy="649677"/>
          </a:xfrm>
          <a:prstGeom prst="rect">
            <a:avLst/>
          </a:prstGeom>
        </p:spPr>
        <p:txBody>
          <a:bodyPr lIns="0" rIns="0"/>
          <a:lstStyle>
            <a:lvl1pPr marL="0" indent="0" algn="l" defTabSz="685800" rtl="0" eaLnBrk="1" latinLnBrk="0" hangingPunct="1">
              <a:lnSpc>
                <a:spcPct val="90000"/>
              </a:lnSpc>
              <a:spcBef>
                <a:spcPts val="750"/>
              </a:spcBef>
              <a:buFont typeface="Arial" panose="020B0604020202020204" pitchFamily="34" charset="0"/>
              <a:buNone/>
              <a:defRPr sz="3000" kern="1200" baseline="0">
                <a:solidFill>
                  <a:schemeClr val="accent3"/>
                </a:solidFill>
                <a:latin typeface="Calibri Light"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3000" kern="1200" baseline="0">
                <a:solidFill>
                  <a:schemeClr val="accent3"/>
                </a:solidFill>
                <a:latin typeface="Calibri Light"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err="1" smtClean="0">
                <a:solidFill>
                  <a:srgbClr val="737577"/>
                </a:solidFill>
              </a:rPr>
              <a:t>Athletico’s</a:t>
            </a:r>
            <a:r>
              <a:rPr lang="en-US" sz="1800" b="1" dirty="0" smtClean="0">
                <a:solidFill>
                  <a:srgbClr val="737577"/>
                </a:solidFill>
              </a:rPr>
              <a:t> matching contribution </a:t>
            </a:r>
            <a:r>
              <a:rPr lang="en-US" sz="1800" b="1" dirty="0">
                <a:solidFill>
                  <a:srgbClr val="737577"/>
                </a:solidFill>
              </a:rPr>
              <a:t>to your </a:t>
            </a:r>
            <a:r>
              <a:rPr lang="en-US" sz="1800" b="1" dirty="0" smtClean="0">
                <a:solidFill>
                  <a:srgbClr val="737577"/>
                </a:solidFill>
              </a:rPr>
              <a:t>HSA reduces </a:t>
            </a:r>
            <a:r>
              <a:rPr lang="en-US" sz="1800" b="1" dirty="0">
                <a:solidFill>
                  <a:srgbClr val="737577"/>
                </a:solidFill>
              </a:rPr>
              <a:t>the amount you </a:t>
            </a:r>
            <a:r>
              <a:rPr lang="en-US" sz="1800" b="1" dirty="0" smtClean="0">
                <a:solidFill>
                  <a:srgbClr val="737577"/>
                </a:solidFill>
              </a:rPr>
              <a:t>spend out-of-pocket </a:t>
            </a:r>
            <a:r>
              <a:rPr lang="en-US" sz="1800" b="1" dirty="0">
                <a:solidFill>
                  <a:srgbClr val="737577"/>
                </a:solidFill>
              </a:rPr>
              <a:t>before the plan begins paying </a:t>
            </a:r>
            <a:r>
              <a:rPr lang="en-US" sz="1800" b="1" dirty="0" smtClean="0">
                <a:solidFill>
                  <a:srgbClr val="737577"/>
                </a:solidFill>
              </a:rPr>
              <a:t>coinsurance. </a:t>
            </a:r>
            <a:endParaRPr lang="en-US" sz="1800" b="1" dirty="0">
              <a:solidFill>
                <a:srgbClr val="737577"/>
              </a:solidFill>
            </a:endParaRPr>
          </a:p>
        </p:txBody>
      </p:sp>
    </p:spTree>
    <p:custDataLst>
      <p:tags r:id="rId1"/>
    </p:custDataLst>
    <p:extLst>
      <p:ext uri="{BB962C8B-B14F-4D97-AF65-F5344CB8AC3E}">
        <p14:creationId xmlns:p14="http://schemas.microsoft.com/office/powerpoint/2010/main" val="161684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41350" y="1385901"/>
            <a:ext cx="7886700" cy="4343279"/>
          </a:xfrm>
        </p:spPr>
        <p:txBody>
          <a:bodyPr/>
          <a:lstStyle/>
          <a:p>
            <a:r>
              <a:rPr lang="en-US" sz="1800" b="1" dirty="0" smtClean="0">
                <a:solidFill>
                  <a:srgbClr val="6AC5AD"/>
                </a:solidFill>
              </a:rPr>
              <a:t>Do I Qualify? </a:t>
            </a:r>
            <a:endParaRPr lang="en-US" sz="1800" b="1" dirty="0"/>
          </a:p>
          <a:p>
            <a:pPr lvl="1"/>
            <a:r>
              <a:rPr lang="en-US" sz="1600" dirty="0" smtClean="0"/>
              <a:t>To be eligible for the HSA, you cannot be enrolled in coverage under another non-qualified plan.</a:t>
            </a:r>
          </a:p>
          <a:p>
            <a:pPr lvl="1"/>
            <a:r>
              <a:rPr lang="en-US" sz="1600" dirty="0" smtClean="0"/>
              <a:t>If your spouse or domestic partner participates in a general purpose health care FSA that could reimburse you for medical expenses, you would not be eligible for an HSA. </a:t>
            </a:r>
          </a:p>
          <a:p>
            <a:pPr lvl="1"/>
            <a:r>
              <a:rPr lang="en-US" sz="1600" dirty="0" smtClean="0"/>
              <a:t>If you are enrolled in Medicare, you are not eligible to contribute or receive contributions from </a:t>
            </a:r>
            <a:r>
              <a:rPr lang="en-US" sz="1600" dirty="0" err="1" smtClean="0"/>
              <a:t>Athletico</a:t>
            </a:r>
            <a:r>
              <a:rPr lang="en-US" sz="1600" dirty="0" smtClean="0"/>
              <a:t> to an HSA. </a:t>
            </a:r>
          </a:p>
          <a:p>
            <a:pPr lvl="2"/>
            <a:r>
              <a:rPr lang="en-US" sz="1600" dirty="0" smtClean="0"/>
              <a:t>If you are age 65 and eligible to enroll in Medicare, but have not actually enrolled, you would be eligible to contribute to an HSA. It’s important to remember that in some cases, Medicare enrollment is automatic.</a:t>
            </a:r>
          </a:p>
          <a:p>
            <a:pPr lvl="1"/>
            <a:r>
              <a:rPr lang="en-US" sz="1600" dirty="0" smtClean="0"/>
              <a:t>If you are unclear on whether or not you qualify, you should refer to the resources below.</a:t>
            </a:r>
          </a:p>
          <a:p>
            <a:pPr lvl="2"/>
            <a:r>
              <a:rPr lang="en-US" sz="1600" b="1" dirty="0" smtClean="0">
                <a:hlinkClick r:id="rId3"/>
              </a:rPr>
              <a:t>IRS Publication 969</a:t>
            </a:r>
            <a:endParaRPr lang="en-US" sz="1600" b="1" dirty="0" smtClean="0"/>
          </a:p>
          <a:p>
            <a:pPr lvl="2"/>
            <a:r>
              <a:rPr lang="en-US" sz="1600" dirty="0"/>
              <a:t>Your local Social Security office</a:t>
            </a:r>
          </a:p>
          <a:p>
            <a:pPr lvl="2"/>
            <a:endParaRPr lang="en-US" sz="1600" b="1" dirty="0" smtClean="0"/>
          </a:p>
          <a:p>
            <a:endParaRPr lang="en-US" sz="3600" dirty="0" smtClean="0"/>
          </a:p>
        </p:txBody>
      </p:sp>
      <p:sp>
        <p:nvSpPr>
          <p:cNvPr id="3" name="Slide Number Placeholder 2"/>
          <p:cNvSpPr>
            <a:spLocks noGrp="1"/>
          </p:cNvSpPr>
          <p:nvPr>
            <p:ph type="sldNum" sz="quarter" idx="17"/>
          </p:nvPr>
        </p:nvSpPr>
        <p:spPr/>
        <p:txBody>
          <a:bodyPr/>
          <a:lstStyle/>
          <a:p>
            <a:fld id="{26F1FDF2-9042-4EE4-A335-B60BF21FB517}" type="slidenum">
              <a:rPr lang="en-US" smtClean="0"/>
              <a:pPr/>
              <a:t>13</a:t>
            </a:fld>
            <a:endParaRPr lang="en-US" dirty="0"/>
          </a:p>
        </p:txBody>
      </p:sp>
      <p:sp>
        <p:nvSpPr>
          <p:cNvPr id="4" name="Title 3"/>
          <p:cNvSpPr>
            <a:spLocks noGrp="1"/>
          </p:cNvSpPr>
          <p:nvPr>
            <p:ph type="title"/>
          </p:nvPr>
        </p:nvSpPr>
        <p:spPr/>
        <p:txBody>
          <a:bodyPr/>
          <a:lstStyle/>
          <a:p>
            <a:r>
              <a:rPr lang="en-US" dirty="0" smtClean="0"/>
              <a:t>HSA Eligibility</a:t>
            </a:r>
            <a:endParaRPr lang="en-US" dirty="0"/>
          </a:p>
        </p:txBody>
      </p:sp>
      <p:pic>
        <p:nvPicPr>
          <p:cNvPr id="5" name="Picture 4"/>
          <p:cNvPicPr>
            <a:picLocks noChangeAspect="1"/>
          </p:cNvPicPr>
          <p:nvPr/>
        </p:nvPicPr>
        <p:blipFill>
          <a:blip r:embed="rId4"/>
          <a:stretch>
            <a:fillRect/>
          </a:stretch>
        </p:blipFill>
        <p:spPr>
          <a:xfrm>
            <a:off x="7630506" y="6069106"/>
            <a:ext cx="1359563" cy="631787"/>
          </a:xfrm>
          <a:prstGeom prst="rect">
            <a:avLst/>
          </a:prstGeom>
        </p:spPr>
      </p:pic>
    </p:spTree>
    <p:custDataLst>
      <p:tags r:id="rId1"/>
    </p:custDataLst>
    <p:extLst>
      <p:ext uri="{BB962C8B-B14F-4D97-AF65-F5344CB8AC3E}">
        <p14:creationId xmlns:p14="http://schemas.microsoft.com/office/powerpoint/2010/main" val="837851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74" y="4241099"/>
            <a:ext cx="2291983" cy="2225015"/>
          </a:xfrm>
          <a:prstGeom prst="rect">
            <a:avLst/>
          </a:prstGeom>
        </p:spPr>
      </p:pic>
      <p:sp>
        <p:nvSpPr>
          <p:cNvPr id="3" name="Slide Number Placeholder 2"/>
          <p:cNvSpPr>
            <a:spLocks noGrp="1"/>
          </p:cNvSpPr>
          <p:nvPr>
            <p:ph type="sldNum" sz="quarter" idx="17"/>
          </p:nvPr>
        </p:nvSpPr>
        <p:spPr/>
        <p:txBody>
          <a:bodyPr/>
          <a:lstStyle/>
          <a:p>
            <a:fld id="{26F1FDF2-9042-4EE4-A335-B60BF21FB517}" type="slidenum">
              <a:rPr lang="en-US" smtClean="0"/>
              <a:pPr/>
              <a:t>14</a:t>
            </a:fld>
            <a:endParaRPr lang="en-US" dirty="0"/>
          </a:p>
        </p:txBody>
      </p:sp>
      <p:sp>
        <p:nvSpPr>
          <p:cNvPr id="4" name="Title 3"/>
          <p:cNvSpPr>
            <a:spLocks noGrp="1"/>
          </p:cNvSpPr>
          <p:nvPr>
            <p:ph type="title"/>
          </p:nvPr>
        </p:nvSpPr>
        <p:spPr/>
        <p:txBody>
          <a:bodyPr/>
          <a:lstStyle/>
          <a:p>
            <a:r>
              <a:rPr lang="en-US" dirty="0" smtClean="0"/>
              <a:t>Advantages of HSAs</a:t>
            </a:r>
            <a:endParaRPr lang="en-US" dirty="0"/>
          </a:p>
        </p:txBody>
      </p:sp>
      <p:sp>
        <p:nvSpPr>
          <p:cNvPr id="5" name="TextBox 4"/>
          <p:cNvSpPr txBox="1"/>
          <p:nvPr/>
        </p:nvSpPr>
        <p:spPr>
          <a:xfrm>
            <a:off x="641350" y="1479177"/>
            <a:ext cx="3267262" cy="2831544"/>
          </a:xfrm>
          <a:prstGeom prst="rect">
            <a:avLst/>
          </a:prstGeom>
          <a:noFill/>
        </p:spPr>
        <p:txBody>
          <a:bodyPr wrap="square" rtlCol="0">
            <a:spAutoFit/>
          </a:bodyPr>
          <a:lstStyle/>
          <a:p>
            <a:r>
              <a:rPr lang="en-US" sz="1400" b="1" dirty="0" smtClean="0">
                <a:solidFill>
                  <a:srgbClr val="6AC5AD"/>
                </a:solidFill>
                <a:latin typeface="Arial" panose="020B0604020202020204" pitchFamily="34" charset="0"/>
                <a:cs typeface="Arial" panose="020B0604020202020204" pitchFamily="34" charset="0"/>
              </a:rPr>
              <a:t>Triple Tax Savings</a:t>
            </a:r>
          </a:p>
          <a:p>
            <a:endParaRPr lang="en-US" sz="1400" dirty="0" smtClean="0">
              <a:solidFill>
                <a:srgbClr val="A8A9AB"/>
              </a:solidFill>
              <a:latin typeface="Arial" panose="020B0604020202020204" pitchFamily="34" charset="0"/>
              <a:cs typeface="Arial" panose="020B0604020202020204" pitchFamily="34" charset="0"/>
            </a:endParaRPr>
          </a:p>
          <a:p>
            <a:pPr marL="342900" indent="-342900">
              <a:buClr>
                <a:srgbClr val="A8A9AB"/>
              </a:buClr>
              <a:buFont typeface="+mj-lt"/>
              <a:buAutoNum type="arabicPeriod"/>
            </a:pPr>
            <a:r>
              <a:rPr lang="en-US" sz="1400" b="1" dirty="0">
                <a:solidFill>
                  <a:srgbClr val="737577"/>
                </a:solidFill>
                <a:latin typeface="Arial" panose="020B0604020202020204" pitchFamily="34" charset="0"/>
                <a:cs typeface="Arial" panose="020B0604020202020204" pitchFamily="34" charset="0"/>
              </a:rPr>
              <a:t>You</a:t>
            </a:r>
            <a:r>
              <a:rPr lang="en-US" sz="1400" dirty="0">
                <a:solidFill>
                  <a:srgbClr val="737577"/>
                </a:solidFill>
                <a:latin typeface="Arial" panose="020B0604020202020204" pitchFamily="34" charset="0"/>
                <a:cs typeface="Arial" panose="020B0604020202020204" pitchFamily="34" charset="0"/>
              </a:rPr>
              <a:t> </a:t>
            </a:r>
            <a:r>
              <a:rPr lang="en-US" sz="1400" b="1" dirty="0">
                <a:solidFill>
                  <a:srgbClr val="737577"/>
                </a:solidFill>
                <a:latin typeface="Arial" panose="020B0604020202020204" pitchFamily="34" charset="0"/>
                <a:cs typeface="Arial" panose="020B0604020202020204" pitchFamily="34" charset="0"/>
              </a:rPr>
              <a:t>contribute on a pre-tax basis </a:t>
            </a:r>
            <a:r>
              <a:rPr lang="en-US" sz="1400" dirty="0">
                <a:solidFill>
                  <a:srgbClr val="737577"/>
                </a:solidFill>
                <a:latin typeface="Arial" panose="020B0604020202020204" pitchFamily="34" charset="0"/>
                <a:cs typeface="Arial" panose="020B0604020202020204" pitchFamily="34" charset="0"/>
              </a:rPr>
              <a:t>through payroll deductions (this lowers your overall income, which lowers your overall tax bill)</a:t>
            </a:r>
          </a:p>
          <a:p>
            <a:pPr marL="342900" indent="-342900">
              <a:spcBef>
                <a:spcPts val="600"/>
              </a:spcBef>
              <a:buClr>
                <a:srgbClr val="A8A9AB"/>
              </a:buClr>
              <a:buFont typeface="+mj-lt"/>
              <a:buAutoNum type="arabicPeriod"/>
            </a:pPr>
            <a:r>
              <a:rPr lang="en-US" sz="1400" b="1" dirty="0">
                <a:solidFill>
                  <a:srgbClr val="737577"/>
                </a:solidFill>
                <a:latin typeface="Arial" panose="020B0604020202020204" pitchFamily="34" charset="0"/>
                <a:cs typeface="Arial" panose="020B0604020202020204" pitchFamily="34" charset="0"/>
              </a:rPr>
              <a:t>Money grows tax-free </a:t>
            </a:r>
            <a:r>
              <a:rPr lang="en-US" sz="1400" dirty="0">
                <a:solidFill>
                  <a:srgbClr val="737577"/>
                </a:solidFill>
                <a:latin typeface="Arial" panose="020B0604020202020204" pitchFamily="34" charset="0"/>
                <a:cs typeface="Arial" panose="020B0604020202020204" pitchFamily="34" charset="0"/>
              </a:rPr>
              <a:t>with interest</a:t>
            </a:r>
          </a:p>
          <a:p>
            <a:pPr marL="342900" indent="-342900">
              <a:spcBef>
                <a:spcPts val="600"/>
              </a:spcBef>
              <a:buClr>
                <a:srgbClr val="A8A9AB"/>
              </a:buClr>
              <a:buFont typeface="+mj-lt"/>
              <a:buAutoNum type="arabicPeriod"/>
            </a:pPr>
            <a:r>
              <a:rPr lang="en-US" sz="1400" b="1" dirty="0">
                <a:solidFill>
                  <a:srgbClr val="737577"/>
                </a:solidFill>
                <a:latin typeface="Arial" panose="020B0604020202020204" pitchFamily="34" charset="0"/>
                <a:cs typeface="Arial" panose="020B0604020202020204" pitchFamily="34" charset="0"/>
              </a:rPr>
              <a:t>Money withdrawn is also tax-free</a:t>
            </a:r>
            <a:r>
              <a:rPr lang="en-US" sz="1400" dirty="0">
                <a:solidFill>
                  <a:srgbClr val="737577"/>
                </a:solidFill>
                <a:latin typeface="Arial" panose="020B0604020202020204" pitchFamily="34" charset="0"/>
                <a:cs typeface="Arial" panose="020B0604020202020204" pitchFamily="34" charset="0"/>
              </a:rPr>
              <a:t> when used to pay for health care expenses </a:t>
            </a:r>
          </a:p>
          <a:p>
            <a:endParaRPr lang="en-US" sz="1400" dirty="0">
              <a:solidFill>
                <a:srgbClr val="A8A9AB"/>
              </a:solidFill>
              <a:latin typeface="Arial" panose="020B0604020202020204" pitchFamily="34" charset="0"/>
              <a:cs typeface="Arial" panose="020B0604020202020204" pitchFamily="34" charset="0"/>
            </a:endParaRPr>
          </a:p>
        </p:txBody>
      </p:sp>
      <p:sp>
        <p:nvSpPr>
          <p:cNvPr id="2" name="TextBox 1"/>
          <p:cNvSpPr txBox="1"/>
          <p:nvPr/>
        </p:nvSpPr>
        <p:spPr>
          <a:xfrm>
            <a:off x="682162" y="4218388"/>
            <a:ext cx="3668752" cy="1600438"/>
          </a:xfrm>
          <a:prstGeom prst="rect">
            <a:avLst/>
          </a:prstGeom>
          <a:noFill/>
        </p:spPr>
        <p:txBody>
          <a:bodyPr wrap="square" rtlCol="0">
            <a:spAutoFit/>
          </a:bodyPr>
          <a:lstStyle/>
          <a:p>
            <a:r>
              <a:rPr lang="en-US" sz="1400" b="1" dirty="0">
                <a:solidFill>
                  <a:srgbClr val="6AC5AD"/>
                </a:solidFill>
                <a:latin typeface="Arial" panose="020B0604020202020204" pitchFamily="34" charset="0"/>
                <a:cs typeface="Arial" panose="020B0604020202020204" pitchFamily="34" charset="0"/>
              </a:rPr>
              <a:t>The money is yours to </a:t>
            </a:r>
            <a:r>
              <a:rPr lang="en-US" sz="1400" b="1" dirty="0" smtClean="0">
                <a:solidFill>
                  <a:srgbClr val="6AC5AD"/>
                </a:solidFill>
                <a:latin typeface="Arial" panose="020B0604020202020204" pitchFamily="34" charset="0"/>
                <a:cs typeface="Arial" panose="020B0604020202020204" pitchFamily="34" charset="0"/>
              </a:rPr>
              <a:t>keep</a:t>
            </a:r>
          </a:p>
          <a:p>
            <a:endParaRPr lang="en-US" sz="1400" b="1" dirty="0">
              <a:solidFill>
                <a:srgbClr val="A8A9A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737577"/>
                </a:solidFill>
                <a:latin typeface="Arial" panose="020B0604020202020204" pitchFamily="34" charset="0"/>
                <a:cs typeface="Arial" panose="020B0604020202020204" pitchFamily="34" charset="0"/>
              </a:rPr>
              <a:t>Balance rolls over from year to year – you don’t lose it </a:t>
            </a:r>
          </a:p>
          <a:p>
            <a:pPr marL="285750" indent="-285750">
              <a:buFont typeface="Arial" panose="020B0604020202020204" pitchFamily="34" charset="0"/>
              <a:buChar char="•"/>
            </a:pPr>
            <a:r>
              <a:rPr lang="en-US" sz="1400" dirty="0">
                <a:solidFill>
                  <a:srgbClr val="737577"/>
                </a:solidFill>
                <a:latin typeface="Arial" panose="020B0604020202020204" pitchFamily="34" charset="0"/>
                <a:cs typeface="Arial" panose="020B0604020202020204" pitchFamily="34" charset="0"/>
              </a:rPr>
              <a:t>You take your HSA balance with you if you leave or retire from </a:t>
            </a:r>
            <a:r>
              <a:rPr lang="en-US" sz="1400" dirty="0" err="1" smtClean="0">
                <a:solidFill>
                  <a:srgbClr val="737577"/>
                </a:solidFill>
                <a:latin typeface="Arial" panose="020B0604020202020204" pitchFamily="34" charset="0"/>
                <a:cs typeface="Arial" panose="020B0604020202020204" pitchFamily="34" charset="0"/>
              </a:rPr>
              <a:t>Athletico</a:t>
            </a:r>
            <a:r>
              <a:rPr lang="en-US" sz="1400" dirty="0" smtClean="0">
                <a:solidFill>
                  <a:srgbClr val="737577"/>
                </a:solidFill>
                <a:latin typeface="Arial" panose="020B0604020202020204" pitchFamily="34" charset="0"/>
                <a:cs typeface="Arial" panose="020B0604020202020204" pitchFamily="34" charset="0"/>
              </a:rPr>
              <a:t> (both </a:t>
            </a:r>
            <a:r>
              <a:rPr lang="en-US" sz="1400" dirty="0">
                <a:solidFill>
                  <a:srgbClr val="737577"/>
                </a:solidFill>
                <a:latin typeface="Arial" panose="020B0604020202020204" pitchFamily="34" charset="0"/>
                <a:cs typeface="Arial" panose="020B0604020202020204" pitchFamily="34" charset="0"/>
              </a:rPr>
              <a:t>your and the company’s contributions)</a:t>
            </a:r>
          </a:p>
        </p:txBody>
      </p:sp>
      <p:sp>
        <p:nvSpPr>
          <p:cNvPr id="6" name="TextBox 5"/>
          <p:cNvSpPr txBox="1"/>
          <p:nvPr/>
        </p:nvSpPr>
        <p:spPr>
          <a:xfrm>
            <a:off x="4638908" y="1479177"/>
            <a:ext cx="4038368" cy="3108543"/>
          </a:xfrm>
          <a:prstGeom prst="rect">
            <a:avLst/>
          </a:prstGeom>
          <a:noFill/>
        </p:spPr>
        <p:txBody>
          <a:bodyPr wrap="square" rtlCol="0">
            <a:spAutoFit/>
          </a:bodyPr>
          <a:lstStyle/>
          <a:p>
            <a:r>
              <a:rPr lang="en-US" sz="1400" b="1" dirty="0" smtClean="0">
                <a:solidFill>
                  <a:srgbClr val="6AC5AD"/>
                </a:solidFill>
                <a:latin typeface="Arial" panose="020B0604020202020204" pitchFamily="34" charset="0"/>
                <a:cs typeface="Arial" panose="020B0604020202020204" pitchFamily="34" charset="0"/>
              </a:rPr>
              <a:t>Flexibility</a:t>
            </a:r>
          </a:p>
          <a:p>
            <a:endParaRPr lang="en-US" sz="1400" b="1" dirty="0">
              <a:solidFill>
                <a:srgbClr val="A8A9A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737577"/>
                </a:solidFill>
                <a:latin typeface="Arial" panose="020B0604020202020204" pitchFamily="34" charset="0"/>
                <a:cs typeface="Arial" panose="020B0604020202020204" pitchFamily="34" charset="0"/>
              </a:rPr>
              <a:t>You decide how much to contribute – and you can increase, decrease or stop contributions at any time</a:t>
            </a:r>
          </a:p>
          <a:p>
            <a:pPr marL="285750" indent="-285750">
              <a:buFont typeface="Arial" panose="020B0604020202020204" pitchFamily="34" charset="0"/>
              <a:buChar char="•"/>
            </a:pPr>
            <a:r>
              <a:rPr lang="en-US" sz="1400" dirty="0">
                <a:solidFill>
                  <a:srgbClr val="737577"/>
                </a:solidFill>
                <a:latin typeface="Arial" panose="020B0604020202020204" pitchFamily="34" charset="0"/>
                <a:cs typeface="Arial" panose="020B0604020202020204" pitchFamily="34" charset="0"/>
              </a:rPr>
              <a:t>You decide how to use it</a:t>
            </a:r>
          </a:p>
          <a:p>
            <a:pPr marL="742950" lvl="1" indent="-285750">
              <a:buFont typeface="Arial" panose="020B0604020202020204" pitchFamily="34" charset="0"/>
              <a:buChar char="•"/>
            </a:pPr>
            <a:r>
              <a:rPr lang="en-US" sz="1400" b="1" dirty="0">
                <a:solidFill>
                  <a:srgbClr val="737577"/>
                </a:solidFill>
                <a:latin typeface="Arial" panose="020B0604020202020204" pitchFamily="34" charset="0"/>
                <a:cs typeface="Arial" panose="020B0604020202020204" pitchFamily="34" charset="0"/>
              </a:rPr>
              <a:t>Save it</a:t>
            </a:r>
            <a:r>
              <a:rPr lang="en-US" sz="1400" dirty="0">
                <a:solidFill>
                  <a:srgbClr val="737577"/>
                </a:solidFill>
                <a:latin typeface="Arial" panose="020B0604020202020204" pitchFamily="34" charset="0"/>
                <a:cs typeface="Arial" panose="020B0604020202020204" pitchFamily="34" charset="0"/>
              </a:rPr>
              <a:t>: Pay out of pocket for current expenses and build up your HSA </a:t>
            </a:r>
            <a:r>
              <a:rPr lang="en-US" sz="1400" dirty="0" smtClean="0">
                <a:solidFill>
                  <a:srgbClr val="737577"/>
                </a:solidFill>
                <a:latin typeface="Arial" panose="020B0604020202020204" pitchFamily="34" charset="0"/>
                <a:cs typeface="Arial" panose="020B0604020202020204" pitchFamily="34" charset="0"/>
              </a:rPr>
              <a:t>balance</a:t>
            </a:r>
            <a:endParaRPr lang="en-US" sz="1400" dirty="0">
              <a:solidFill>
                <a:srgbClr val="737577"/>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solidFill>
                  <a:srgbClr val="737577"/>
                </a:solidFill>
                <a:latin typeface="Arial" panose="020B0604020202020204" pitchFamily="34" charset="0"/>
                <a:cs typeface="Arial" panose="020B0604020202020204" pitchFamily="34" charset="0"/>
              </a:rPr>
              <a:t>Spend it</a:t>
            </a:r>
            <a:r>
              <a:rPr lang="en-US" sz="1400" dirty="0">
                <a:solidFill>
                  <a:srgbClr val="737577"/>
                </a:solidFill>
                <a:latin typeface="Arial" panose="020B0604020202020204" pitchFamily="34" charset="0"/>
                <a:cs typeface="Arial" panose="020B0604020202020204" pitchFamily="34" charset="0"/>
              </a:rPr>
              <a:t>: Use your HSA to pay for health care expenses you incur today</a:t>
            </a:r>
          </a:p>
          <a:p>
            <a:pPr marL="742950" lvl="1" indent="-285750">
              <a:buFont typeface="Arial" panose="020B0604020202020204" pitchFamily="34" charset="0"/>
              <a:buChar char="•"/>
            </a:pPr>
            <a:r>
              <a:rPr lang="en-US" sz="1400" b="1" dirty="0">
                <a:solidFill>
                  <a:srgbClr val="737577"/>
                </a:solidFill>
                <a:latin typeface="Arial" panose="020B0604020202020204" pitchFamily="34" charset="0"/>
                <a:cs typeface="Arial" panose="020B0604020202020204" pitchFamily="34" charset="0"/>
              </a:rPr>
              <a:t>Both</a:t>
            </a:r>
            <a:r>
              <a:rPr lang="en-US" sz="1400" dirty="0">
                <a:solidFill>
                  <a:srgbClr val="737577"/>
                </a:solidFill>
                <a:latin typeface="Arial" panose="020B0604020202020204" pitchFamily="34" charset="0"/>
                <a:cs typeface="Arial" panose="020B0604020202020204" pitchFamily="34" charset="0"/>
              </a:rPr>
              <a:t>: Use your HSA to pay for some expenses and save the rest</a:t>
            </a:r>
          </a:p>
          <a:p>
            <a:endParaRPr lang="en-US" sz="1400" dirty="0">
              <a:solidFill>
                <a:srgbClr val="A8A9A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7630506" y="6069106"/>
            <a:ext cx="1359563" cy="631787"/>
          </a:xfrm>
          <a:prstGeom prst="rect">
            <a:avLst/>
          </a:prstGeom>
        </p:spPr>
      </p:pic>
    </p:spTree>
    <p:custDataLst>
      <p:tags r:id="rId1"/>
    </p:custDataLst>
    <p:extLst>
      <p:ext uri="{BB962C8B-B14F-4D97-AF65-F5344CB8AC3E}">
        <p14:creationId xmlns:p14="http://schemas.microsoft.com/office/powerpoint/2010/main" val="441074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5974889" y="1436913"/>
            <a:ext cx="3169112" cy="4626429"/>
          </a:xfrm>
          <a:prstGeom prst="parallelogram">
            <a:avLst/>
          </a:prstGeom>
          <a:solidFill>
            <a:srgbClr val="EE74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For assistance with understanding your plan options you can contact our new  Member Advocacy team via phone at 800.563.9929, Monday through Friday, 8:30 am to 5 pm (EST), or via the web at: www.connerstrong.com/memberadvocacy</a:t>
            </a:r>
          </a:p>
        </p:txBody>
      </p:sp>
      <p:sp>
        <p:nvSpPr>
          <p:cNvPr id="2" name="Text Placeholder 1"/>
          <p:cNvSpPr>
            <a:spLocks noGrp="1"/>
          </p:cNvSpPr>
          <p:nvPr>
            <p:ph type="body" sz="quarter" idx="15"/>
          </p:nvPr>
        </p:nvSpPr>
        <p:spPr>
          <a:xfrm>
            <a:off x="156104" y="1578487"/>
            <a:ext cx="5991225" cy="4343279"/>
          </a:xfrm>
        </p:spPr>
        <p:txBody>
          <a:bodyPr/>
          <a:lstStyle/>
          <a:p>
            <a:pPr marL="285750" lvl="1" indent="-285750"/>
            <a:r>
              <a:rPr lang="en-US" sz="1800" dirty="0"/>
              <a:t>Do the math:</a:t>
            </a:r>
          </a:p>
          <a:p>
            <a:pPr lvl="1"/>
            <a:r>
              <a:rPr lang="en-US" sz="1800" dirty="0"/>
              <a:t>Don’t focus only on the deductible or annual out-of-pocket maximum amounts</a:t>
            </a:r>
          </a:p>
          <a:p>
            <a:pPr lvl="1"/>
            <a:r>
              <a:rPr lang="en-US" sz="1800" dirty="0"/>
              <a:t>Add up your contribution amounts </a:t>
            </a:r>
            <a:r>
              <a:rPr lang="en-US" sz="1800" dirty="0" smtClean="0"/>
              <a:t>for </a:t>
            </a:r>
            <a:r>
              <a:rPr lang="en-US" sz="1800" dirty="0"/>
              <a:t>each plan</a:t>
            </a:r>
          </a:p>
          <a:p>
            <a:pPr lvl="1"/>
            <a:r>
              <a:rPr lang="en-US" sz="1800" dirty="0"/>
              <a:t>Consider costs you’ll incur for non-preventive doctor visits and prescription drugs</a:t>
            </a:r>
          </a:p>
          <a:p>
            <a:pPr marL="285750" lvl="1" indent="-285750">
              <a:spcBef>
                <a:spcPts val="1200"/>
              </a:spcBef>
            </a:pPr>
            <a:r>
              <a:rPr lang="en-US" sz="1800" dirty="0"/>
              <a:t>Think about your anticipated health care needs for next year:</a:t>
            </a:r>
          </a:p>
          <a:p>
            <a:pPr lvl="1"/>
            <a:r>
              <a:rPr lang="en-US" sz="1800" dirty="0"/>
              <a:t>If you are generally healthy and expect to use a low to average amount of health care next year, the </a:t>
            </a:r>
            <a:r>
              <a:rPr lang="en-US" sz="1800" b="1" dirty="0" smtClean="0">
                <a:solidFill>
                  <a:srgbClr val="6AC5AD"/>
                </a:solidFill>
              </a:rPr>
              <a:t>Minimum PPO plan </a:t>
            </a:r>
            <a:r>
              <a:rPr lang="en-US" sz="1800" dirty="0" smtClean="0"/>
              <a:t>may </a:t>
            </a:r>
            <a:r>
              <a:rPr lang="en-US" sz="1800" dirty="0"/>
              <a:t>be right for you</a:t>
            </a:r>
          </a:p>
          <a:p>
            <a:pPr lvl="1"/>
            <a:r>
              <a:rPr lang="en-US" sz="1800" dirty="0"/>
              <a:t>If you expect to use a significant amount of health care next year (such as surgery or hospitalization), the </a:t>
            </a:r>
            <a:r>
              <a:rPr lang="en-US" sz="1800" b="1" dirty="0" smtClean="0">
                <a:solidFill>
                  <a:srgbClr val="6AC5AD"/>
                </a:solidFill>
              </a:rPr>
              <a:t>PPO</a:t>
            </a:r>
            <a:r>
              <a:rPr lang="en-US" sz="1800" dirty="0" smtClean="0"/>
              <a:t> plan could </a:t>
            </a:r>
            <a:r>
              <a:rPr lang="en-US" sz="1800" dirty="0"/>
              <a:t>be right for you</a:t>
            </a:r>
          </a:p>
          <a:p>
            <a:pPr marL="0" indent="0">
              <a:buNone/>
            </a:pPr>
            <a:endParaRPr lang="en-US" sz="2000" dirty="0"/>
          </a:p>
        </p:txBody>
      </p:sp>
      <p:sp>
        <p:nvSpPr>
          <p:cNvPr id="3" name="Slide Number Placeholder 2"/>
          <p:cNvSpPr>
            <a:spLocks noGrp="1"/>
          </p:cNvSpPr>
          <p:nvPr>
            <p:ph type="sldNum" sz="quarter" idx="17"/>
          </p:nvPr>
        </p:nvSpPr>
        <p:spPr/>
        <p:txBody>
          <a:bodyPr/>
          <a:lstStyle/>
          <a:p>
            <a:fld id="{26F1FDF2-9042-4EE4-A335-B60BF21FB517}" type="slidenum">
              <a:rPr lang="en-US" smtClean="0"/>
              <a:pPr/>
              <a:t>15</a:t>
            </a:fld>
            <a:endParaRPr lang="en-US" dirty="0"/>
          </a:p>
        </p:txBody>
      </p:sp>
      <p:sp>
        <p:nvSpPr>
          <p:cNvPr id="4" name="Title 3"/>
          <p:cNvSpPr>
            <a:spLocks noGrp="1"/>
          </p:cNvSpPr>
          <p:nvPr>
            <p:ph type="title"/>
          </p:nvPr>
        </p:nvSpPr>
        <p:spPr/>
        <p:txBody>
          <a:bodyPr/>
          <a:lstStyle/>
          <a:p>
            <a:r>
              <a:rPr lang="en-US" dirty="0" smtClean="0"/>
              <a:t>Which Plan Is Right for You?</a:t>
            </a:r>
            <a:endParaRPr lang="en-US" dirty="0"/>
          </a:p>
        </p:txBody>
      </p:sp>
    </p:spTree>
    <p:custDataLst>
      <p:tags r:id="rId1"/>
    </p:custDataLst>
    <p:extLst>
      <p:ext uri="{BB962C8B-B14F-4D97-AF65-F5344CB8AC3E}">
        <p14:creationId xmlns:p14="http://schemas.microsoft.com/office/powerpoint/2010/main" val="183932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16</a:t>
            </a:fld>
            <a:endParaRPr lang="en-US" dirty="0"/>
          </a:p>
        </p:txBody>
      </p:sp>
      <p:sp>
        <p:nvSpPr>
          <p:cNvPr id="4" name="Title 3"/>
          <p:cNvSpPr>
            <a:spLocks noGrp="1"/>
          </p:cNvSpPr>
          <p:nvPr>
            <p:ph type="title"/>
          </p:nvPr>
        </p:nvSpPr>
        <p:spPr/>
        <p:txBody>
          <a:bodyPr/>
          <a:lstStyle/>
          <a:p>
            <a:r>
              <a:rPr lang="en-US" dirty="0" smtClean="0"/>
              <a:t>Member Examples</a:t>
            </a:r>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48" y="1326798"/>
            <a:ext cx="7528764" cy="4743207"/>
          </a:xfrm>
          <a:prstGeom prst="rect">
            <a:avLst/>
          </a:prstGeom>
        </p:spPr>
      </p:pic>
    </p:spTree>
    <p:custDataLst>
      <p:tags r:id="rId1"/>
    </p:custDataLst>
    <p:extLst>
      <p:ext uri="{BB962C8B-B14F-4D97-AF65-F5344CB8AC3E}">
        <p14:creationId xmlns:p14="http://schemas.microsoft.com/office/powerpoint/2010/main" val="580444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17</a:t>
            </a:fld>
            <a:endParaRPr lang="en-US" dirty="0"/>
          </a:p>
        </p:txBody>
      </p:sp>
      <p:sp>
        <p:nvSpPr>
          <p:cNvPr id="4" name="Title 3"/>
          <p:cNvSpPr>
            <a:spLocks noGrp="1"/>
          </p:cNvSpPr>
          <p:nvPr>
            <p:ph type="title"/>
          </p:nvPr>
        </p:nvSpPr>
        <p:spPr/>
        <p:txBody>
          <a:bodyPr/>
          <a:lstStyle/>
          <a:p>
            <a:r>
              <a:rPr lang="en-US" dirty="0" smtClean="0"/>
              <a:t>Member Examples</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15" y="1273871"/>
            <a:ext cx="7385010" cy="5034854"/>
          </a:xfrm>
          <a:prstGeom prst="rect">
            <a:avLst/>
          </a:prstGeom>
        </p:spPr>
      </p:pic>
      <p:sp>
        <p:nvSpPr>
          <p:cNvPr id="6" name="TextBox 5"/>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606032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7880" r="766"/>
          <a:stretch/>
        </p:blipFill>
        <p:spPr>
          <a:xfrm flipH="1">
            <a:off x="1854199" y="1"/>
            <a:ext cx="8089900" cy="6864070"/>
          </a:xfrm>
          <a:prstGeom prst="rect">
            <a:avLst/>
          </a:prstGeom>
        </p:spPr>
      </p:pic>
      <p:grpSp>
        <p:nvGrpSpPr>
          <p:cNvPr id="22" name="Group 21"/>
          <p:cNvGrpSpPr/>
          <p:nvPr/>
        </p:nvGrpSpPr>
        <p:grpSpPr>
          <a:xfrm>
            <a:off x="-3081338" y="0"/>
            <a:ext cx="11592365" cy="6858000"/>
            <a:chOff x="-3081338" y="0"/>
            <a:chExt cx="11592365" cy="6858000"/>
          </a:xfrm>
        </p:grpSpPr>
        <p:grpSp>
          <p:nvGrpSpPr>
            <p:cNvPr id="23" name="Group 22"/>
            <p:cNvGrpSpPr/>
            <p:nvPr/>
          </p:nvGrpSpPr>
          <p:grpSpPr>
            <a:xfrm>
              <a:off x="146050" y="0"/>
              <a:ext cx="5772150" cy="6858000"/>
              <a:chOff x="-76200" y="0"/>
              <a:chExt cx="5772150" cy="6858000"/>
            </a:xfrm>
            <a:solidFill>
              <a:schemeClr val="bg2"/>
            </a:solidFill>
          </p:grpSpPr>
          <p:sp>
            <p:nvSpPr>
              <p:cNvPr id="33" name="Parallelogram 32"/>
              <p:cNvSpPr/>
              <p:nvPr userDrawn="1"/>
            </p:nvSpPr>
            <p:spPr>
              <a:xfrm>
                <a:off x="1590665" y="0"/>
                <a:ext cx="4105285" cy="6857127"/>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6200" y="0"/>
                <a:ext cx="412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200" y="0"/>
              <a:ext cx="5772150" cy="6858000"/>
              <a:chOff x="-76200" y="0"/>
              <a:chExt cx="5772150" cy="6858000"/>
            </a:xfrm>
          </p:grpSpPr>
          <p:sp>
            <p:nvSpPr>
              <p:cNvPr id="31" name="Parallelogram 30"/>
              <p:cNvSpPr/>
              <p:nvPr userDrawn="1"/>
            </p:nvSpPr>
            <p:spPr>
              <a:xfrm>
                <a:off x="1590665" y="0"/>
                <a:ext cx="4105285" cy="6857127"/>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6200" y="0"/>
                <a:ext cx="4124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3081338" y="279400"/>
              <a:ext cx="6299200" cy="6299200"/>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7639394" y="5844451"/>
              <a:ext cx="404185" cy="675117"/>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p:nvSpPr>
          <p:spPr>
            <a:xfrm>
              <a:off x="8106842" y="5844451"/>
              <a:ext cx="404185" cy="675117"/>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8" name="Group 27"/>
            <p:cNvGrpSpPr/>
            <p:nvPr/>
          </p:nvGrpSpPr>
          <p:grpSpPr>
            <a:xfrm>
              <a:off x="-353683" y="5844451"/>
              <a:ext cx="7918590" cy="675117"/>
              <a:chOff x="-353683" y="5844451"/>
              <a:chExt cx="7918590" cy="675117"/>
            </a:xfrm>
          </p:grpSpPr>
          <p:sp>
            <p:nvSpPr>
              <p:cNvPr id="29" name="Parallelogram 28"/>
              <p:cNvSpPr/>
              <p:nvPr/>
            </p:nvSpPr>
            <p:spPr>
              <a:xfrm>
                <a:off x="7160722" y="5844451"/>
                <a:ext cx="404185" cy="675117"/>
              </a:xfrm>
              <a:prstGeom prst="parallelogram">
                <a:avLst>
                  <a:gd name="adj" fmla="val 380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3683" y="5844451"/>
                <a:ext cx="7712015" cy="675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itle 6"/>
          <p:cNvSpPr txBox="1">
            <a:spLocks/>
          </p:cNvSpPr>
          <p:nvPr/>
        </p:nvSpPr>
        <p:spPr>
          <a:xfrm>
            <a:off x="647699" y="2662934"/>
            <a:ext cx="4089401" cy="1532132"/>
          </a:xfrm>
          <a:prstGeom prst="rect">
            <a:avLst/>
          </a:prstGeom>
        </p:spPr>
        <p:txBody>
          <a:bodyPr/>
          <a:lstStyle>
            <a:lvl1pPr algn="l" defTabSz="914400" rtl="0" eaLnBrk="1" latinLnBrk="0" hangingPunct="1">
              <a:lnSpc>
                <a:spcPct val="90000"/>
              </a:lnSpc>
              <a:spcBef>
                <a:spcPct val="0"/>
              </a:spcBef>
              <a:buNone/>
              <a:defRPr sz="4000" kern="1200" spc="300" baseline="0">
                <a:solidFill>
                  <a:schemeClr val="tx1"/>
                </a:solidFill>
                <a:latin typeface="Arial" panose="020B0604020202020204" pitchFamily="34" charset="0"/>
                <a:ea typeface="+mj-ea"/>
                <a:cs typeface="Arial" panose="020B0604020202020204" pitchFamily="34" charset="0"/>
              </a:defRPr>
            </a:lvl1pPr>
          </a:lstStyle>
          <a:p>
            <a:r>
              <a:rPr lang="en-US" sz="5000" b="1" dirty="0" smtClean="0">
                <a:solidFill>
                  <a:schemeClr val="bg2"/>
                </a:solidFill>
                <a:latin typeface="Arial Narrow" panose="020B0606020202030204" pitchFamily="34" charset="0"/>
              </a:rPr>
              <a:t>Dental</a:t>
            </a:r>
          </a:p>
          <a:p>
            <a:r>
              <a:rPr lang="en-US" sz="5000" b="1" dirty="0" smtClean="0">
                <a:solidFill>
                  <a:schemeClr val="bg2"/>
                </a:solidFill>
                <a:latin typeface="Arial Narrow" panose="020B0606020202030204" pitchFamily="34" charset="0"/>
              </a:rPr>
              <a:t>Benefits</a:t>
            </a:r>
            <a:endParaRPr lang="en-US" sz="5000" b="1" dirty="0">
              <a:solidFill>
                <a:schemeClr val="bg2"/>
              </a:solidFill>
              <a:latin typeface="Arial Narrow" panose="020B0606020202030204" pitchFamily="34" charset="0"/>
            </a:endParaRPr>
          </a:p>
        </p:txBody>
      </p:sp>
    </p:spTree>
    <p:extLst>
      <p:ext uri="{BB962C8B-B14F-4D97-AF65-F5344CB8AC3E}">
        <p14:creationId xmlns:p14="http://schemas.microsoft.com/office/powerpoint/2010/main" val="889472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41350" y="1483431"/>
            <a:ext cx="8127746" cy="1920193"/>
          </a:xfrm>
        </p:spPr>
        <p:txBody>
          <a:bodyPr/>
          <a:lstStyle/>
          <a:p>
            <a:pPr marL="227013" indent="-227013">
              <a:buClr>
                <a:srgbClr val="717372"/>
              </a:buClr>
              <a:buFont typeface="Arial" panose="020B0604020202020204" pitchFamily="34" charset="0"/>
              <a:buChar char="•"/>
            </a:pPr>
            <a:r>
              <a:rPr lang="en-US" sz="1400" dirty="0"/>
              <a:t>100% coverage for preventive services, such as cleanings and oral </a:t>
            </a:r>
            <a:r>
              <a:rPr lang="en-US" sz="1400" dirty="0" smtClean="0"/>
              <a:t>exams</a:t>
            </a:r>
            <a:endParaRPr lang="en-US" sz="1400" dirty="0"/>
          </a:p>
          <a:p>
            <a:pPr marL="227013" indent="-227013">
              <a:buClr>
                <a:srgbClr val="717372"/>
              </a:buClr>
              <a:buFont typeface="Arial" panose="020B0604020202020204" pitchFamily="34" charset="0"/>
              <a:buChar char="•"/>
            </a:pPr>
            <a:r>
              <a:rPr lang="en-US" sz="1400" dirty="0"/>
              <a:t>Basic services, such as fillings and extractions, covered at 80% </a:t>
            </a:r>
            <a:endParaRPr lang="en-US" sz="1400" dirty="0" smtClean="0"/>
          </a:p>
          <a:p>
            <a:pPr marL="227013" indent="-227013">
              <a:buClr>
                <a:srgbClr val="717372"/>
              </a:buClr>
              <a:buFont typeface="Arial" panose="020B0604020202020204" pitchFamily="34" charset="0"/>
              <a:buChar char="•"/>
            </a:pPr>
            <a:r>
              <a:rPr lang="en-US" sz="1400" dirty="0" smtClean="0"/>
              <a:t>Major </a:t>
            </a:r>
            <a:r>
              <a:rPr lang="en-US" sz="1400" dirty="0"/>
              <a:t>services, such as crowns, bridges and dentures, covered at 50% </a:t>
            </a:r>
            <a:endParaRPr lang="en-US" sz="1400" dirty="0" smtClean="0"/>
          </a:p>
          <a:p>
            <a:pPr marL="227013" indent="-227013">
              <a:buClr>
                <a:srgbClr val="717372"/>
              </a:buClr>
              <a:buFont typeface="Arial" panose="020B0604020202020204" pitchFamily="34" charset="0"/>
              <a:buChar char="•"/>
            </a:pPr>
            <a:r>
              <a:rPr lang="en-US" sz="1400" dirty="0" smtClean="0"/>
              <a:t>Includes </a:t>
            </a:r>
            <a:r>
              <a:rPr lang="en-US" sz="1400" dirty="0"/>
              <a:t>orthodontia for you, your spouse and your children up to age 19, covered at 50</a:t>
            </a:r>
            <a:r>
              <a:rPr lang="en-US" sz="1400" dirty="0" smtClean="0"/>
              <a:t>%</a:t>
            </a:r>
          </a:p>
          <a:p>
            <a:pPr marL="227013" indent="-227013">
              <a:buClr>
                <a:srgbClr val="717372"/>
              </a:buClr>
              <a:buFont typeface="Arial" panose="020B0604020202020204" pitchFamily="34" charset="0"/>
              <a:buChar char="•"/>
            </a:pPr>
            <a:r>
              <a:rPr lang="en-US" sz="1400" dirty="0" smtClean="0"/>
              <a:t>$2,000 annual maximum benefit per person</a:t>
            </a:r>
          </a:p>
          <a:p>
            <a:pPr marL="227013" indent="-227013">
              <a:buClr>
                <a:srgbClr val="717372"/>
              </a:buClr>
              <a:buFont typeface="Arial" panose="020B0604020202020204" pitchFamily="34" charset="0"/>
              <a:buChar char="•"/>
            </a:pPr>
            <a:r>
              <a:rPr lang="en-US" sz="1400" dirty="0" smtClean="0"/>
              <a:t>$2,000 lifetime maximum orthodontia benefit for dependent children to age 19 and adults</a:t>
            </a:r>
            <a:endParaRPr lang="en-US" sz="1400" dirty="0"/>
          </a:p>
          <a:p>
            <a:pPr>
              <a:buClr>
                <a:srgbClr val="717372"/>
              </a:buClr>
            </a:pPr>
            <a:endParaRPr lang="en-US" sz="1400" dirty="0"/>
          </a:p>
        </p:txBody>
      </p:sp>
      <p:sp>
        <p:nvSpPr>
          <p:cNvPr id="3" name="Title 2"/>
          <p:cNvSpPr>
            <a:spLocks noGrp="1"/>
          </p:cNvSpPr>
          <p:nvPr>
            <p:ph type="title"/>
          </p:nvPr>
        </p:nvSpPr>
        <p:spPr/>
        <p:txBody>
          <a:bodyPr/>
          <a:lstStyle/>
          <a:p>
            <a:r>
              <a:rPr lang="en-US" dirty="0" smtClean="0"/>
              <a:t>Dental</a:t>
            </a:r>
            <a:endParaRPr lang="en-US" dirty="0"/>
          </a:p>
        </p:txBody>
      </p:sp>
      <p:pic>
        <p:nvPicPr>
          <p:cNvPr id="9" name="Picture 8"/>
          <p:cNvPicPr>
            <a:picLocks noChangeAspect="1"/>
          </p:cNvPicPr>
          <p:nvPr/>
        </p:nvPicPr>
        <p:blipFill>
          <a:blip r:embed="rId3"/>
          <a:stretch>
            <a:fillRect/>
          </a:stretch>
        </p:blipFill>
        <p:spPr>
          <a:xfrm>
            <a:off x="7578912" y="6093507"/>
            <a:ext cx="1417171" cy="68616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657081130"/>
              </p:ext>
            </p:extLst>
          </p:nvPr>
        </p:nvGraphicFramePr>
        <p:xfrm>
          <a:off x="939967" y="3660187"/>
          <a:ext cx="3248089" cy="2433320"/>
        </p:xfrm>
        <a:graphic>
          <a:graphicData uri="http://schemas.openxmlformats.org/drawingml/2006/table">
            <a:tbl>
              <a:tblPr firstRow="1" bandRow="1">
                <a:tableStyleId>{5C22544A-7EE6-4342-B048-85BDC9FD1C3A}</a:tableStyleId>
              </a:tblPr>
              <a:tblGrid>
                <a:gridCol w="2388489">
                  <a:extLst>
                    <a:ext uri="{9D8B030D-6E8A-4147-A177-3AD203B41FA5}">
                      <a16:colId xmlns:a16="http://schemas.microsoft.com/office/drawing/2014/main" val="2123427575"/>
                    </a:ext>
                  </a:extLst>
                </a:gridCol>
                <a:gridCol w="859600">
                  <a:extLst>
                    <a:ext uri="{9D8B030D-6E8A-4147-A177-3AD203B41FA5}">
                      <a16:colId xmlns:a16="http://schemas.microsoft.com/office/drawing/2014/main" val="2982929110"/>
                    </a:ext>
                  </a:extLst>
                </a:gridCol>
              </a:tblGrid>
              <a:tr h="370840">
                <a:tc>
                  <a:txBody>
                    <a:bodyPr/>
                    <a:lstStyle/>
                    <a:p>
                      <a:r>
                        <a:rPr lang="en-US" sz="1600" dirty="0" smtClean="0"/>
                        <a:t>Bi-weekly Contributions</a:t>
                      </a:r>
                    </a:p>
                    <a:p>
                      <a:r>
                        <a:rPr lang="en-US" sz="1600" b="1" dirty="0" smtClean="0"/>
                        <a:t>Full-Time</a:t>
                      </a:r>
                      <a:r>
                        <a:rPr lang="en-US" sz="1600" b="1" baseline="0" dirty="0" smtClean="0"/>
                        <a:t> </a:t>
                      </a:r>
                      <a:endParaRPr lang="en-US" sz="1600" b="1" dirty="0"/>
                    </a:p>
                  </a:txBody>
                  <a:tcPr/>
                </a:tc>
                <a:tc>
                  <a:txBody>
                    <a:bodyPr/>
                    <a:lstStyle/>
                    <a:p>
                      <a:pPr algn="ctr"/>
                      <a:r>
                        <a:rPr lang="en-US" sz="1600" dirty="0" smtClean="0"/>
                        <a:t>Dental</a:t>
                      </a:r>
                      <a:endParaRPr lang="en-US" sz="1600" dirty="0"/>
                    </a:p>
                  </a:txBody>
                  <a:tcPr anchor="ctr"/>
                </a:tc>
                <a:extLst>
                  <a:ext uri="{0D108BD9-81ED-4DB2-BD59-A6C34878D82A}">
                    <a16:rowId xmlns:a16="http://schemas.microsoft.com/office/drawing/2014/main" val="2119781726"/>
                  </a:ext>
                </a:extLst>
              </a:tr>
              <a:tr h="370840">
                <a:tc gridSpan="2">
                  <a:txBody>
                    <a:bodyPr/>
                    <a:lstStyle/>
                    <a:p>
                      <a:r>
                        <a:rPr lang="en-US" sz="1400" dirty="0" smtClean="0"/>
                        <a:t>Coverage Category </a:t>
                      </a:r>
                      <a:endParaRPr lang="en-US" sz="1400" dirty="0"/>
                    </a:p>
                  </a:txBody>
                  <a:tcPr>
                    <a:solidFill>
                      <a:srgbClr val="FAF1FA"/>
                    </a:solidFill>
                  </a:tcPr>
                </a:tc>
                <a:tc hMerge="1">
                  <a:txBody>
                    <a:bodyPr/>
                    <a:lstStyle/>
                    <a:p>
                      <a:endParaRPr lang="en-US" dirty="0"/>
                    </a:p>
                  </a:txBody>
                  <a:tcPr/>
                </a:tc>
                <a:extLst>
                  <a:ext uri="{0D108BD9-81ED-4DB2-BD59-A6C34878D82A}">
                    <a16:rowId xmlns:a16="http://schemas.microsoft.com/office/drawing/2014/main" val="3718799755"/>
                  </a:ext>
                </a:extLst>
              </a:tr>
              <a:tr h="370840">
                <a:tc>
                  <a:txBody>
                    <a:bodyPr/>
                    <a:lstStyle/>
                    <a:p>
                      <a:r>
                        <a:rPr lang="en-US" sz="1400" dirty="0" smtClean="0"/>
                        <a:t>Employee Only</a:t>
                      </a:r>
                      <a:endParaRPr lang="en-US" sz="1400" dirty="0"/>
                    </a:p>
                  </a:txBody>
                  <a:tcPr>
                    <a:solidFill>
                      <a:srgbClr val="F4E3F4"/>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$7.24</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ctr">
                    <a:solidFill>
                      <a:srgbClr val="F4E3F4"/>
                    </a:solidFill>
                  </a:tcPr>
                </a:tc>
                <a:extLst>
                  <a:ext uri="{0D108BD9-81ED-4DB2-BD59-A6C34878D82A}">
                    <a16:rowId xmlns:a16="http://schemas.microsoft.com/office/drawing/2014/main" val="38600630"/>
                  </a:ext>
                </a:extLst>
              </a:tr>
              <a:tr h="370840">
                <a:tc>
                  <a:txBody>
                    <a:bodyPr/>
                    <a:lstStyle/>
                    <a:p>
                      <a:r>
                        <a:rPr lang="en-US" sz="1400" dirty="0" smtClean="0"/>
                        <a:t>Employee + Child(</a:t>
                      </a:r>
                      <a:r>
                        <a:rPr lang="en-US" sz="1400" dirty="0" err="1" smtClean="0"/>
                        <a:t>ren</a:t>
                      </a:r>
                      <a:r>
                        <a:rPr lang="en-US" sz="1400" dirty="0" smtClean="0"/>
                        <a:t>)</a:t>
                      </a:r>
                      <a:endParaRPr lang="en-US" sz="1400" dirty="0"/>
                    </a:p>
                  </a:txBody>
                  <a:tcPr>
                    <a:solidFill>
                      <a:srgbClr val="FAF1FA"/>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$16.92</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ctr">
                    <a:solidFill>
                      <a:srgbClr val="FAF1FA"/>
                    </a:solidFill>
                  </a:tcPr>
                </a:tc>
                <a:extLst>
                  <a:ext uri="{0D108BD9-81ED-4DB2-BD59-A6C34878D82A}">
                    <a16:rowId xmlns:a16="http://schemas.microsoft.com/office/drawing/2014/main" val="940901269"/>
                  </a:ext>
                </a:extLst>
              </a:tr>
              <a:tr h="370840">
                <a:tc>
                  <a:txBody>
                    <a:bodyPr/>
                    <a:lstStyle/>
                    <a:p>
                      <a:r>
                        <a:rPr lang="en-US" sz="1400" dirty="0" smtClean="0"/>
                        <a:t>Employee + Spouse</a:t>
                      </a:r>
                      <a:endParaRPr lang="en-US" sz="1400" dirty="0"/>
                    </a:p>
                  </a:txBody>
                  <a:tcPr>
                    <a:solidFill>
                      <a:srgbClr val="F4E3F4"/>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$13.82</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ctr">
                    <a:solidFill>
                      <a:srgbClr val="F4E3F4"/>
                    </a:solidFill>
                  </a:tcPr>
                </a:tc>
                <a:extLst>
                  <a:ext uri="{0D108BD9-81ED-4DB2-BD59-A6C34878D82A}">
                    <a16:rowId xmlns:a16="http://schemas.microsoft.com/office/drawing/2014/main" val="2014298104"/>
                  </a:ext>
                </a:extLst>
              </a:tr>
              <a:tr h="370840">
                <a:tc>
                  <a:txBody>
                    <a:bodyPr/>
                    <a:lstStyle/>
                    <a:p>
                      <a:r>
                        <a:rPr lang="en-US" sz="1400" dirty="0" smtClean="0"/>
                        <a:t>Employee + Family</a:t>
                      </a:r>
                      <a:endParaRPr lang="en-US" sz="1400" dirty="0"/>
                    </a:p>
                  </a:txBody>
                  <a:tcPr>
                    <a:solidFill>
                      <a:srgbClr val="FAF1FA"/>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$28.26</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ctr">
                    <a:solidFill>
                      <a:srgbClr val="FAF1FA"/>
                    </a:solidFill>
                  </a:tcPr>
                </a:tc>
                <a:extLst>
                  <a:ext uri="{0D108BD9-81ED-4DB2-BD59-A6C34878D82A}">
                    <a16:rowId xmlns:a16="http://schemas.microsoft.com/office/drawing/2014/main" val="312008623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64128684"/>
              </p:ext>
            </p:extLst>
          </p:nvPr>
        </p:nvGraphicFramePr>
        <p:xfrm>
          <a:off x="4498182" y="3660187"/>
          <a:ext cx="3248089" cy="2433320"/>
        </p:xfrm>
        <a:graphic>
          <a:graphicData uri="http://schemas.openxmlformats.org/drawingml/2006/table">
            <a:tbl>
              <a:tblPr firstRow="1" bandRow="1">
                <a:tableStyleId>{5C22544A-7EE6-4342-B048-85BDC9FD1C3A}</a:tableStyleId>
              </a:tblPr>
              <a:tblGrid>
                <a:gridCol w="2388489">
                  <a:extLst>
                    <a:ext uri="{9D8B030D-6E8A-4147-A177-3AD203B41FA5}">
                      <a16:colId xmlns:a16="http://schemas.microsoft.com/office/drawing/2014/main" val="2123427575"/>
                    </a:ext>
                  </a:extLst>
                </a:gridCol>
                <a:gridCol w="859600">
                  <a:extLst>
                    <a:ext uri="{9D8B030D-6E8A-4147-A177-3AD203B41FA5}">
                      <a16:colId xmlns:a16="http://schemas.microsoft.com/office/drawing/2014/main" val="2982929110"/>
                    </a:ext>
                  </a:extLst>
                </a:gridCol>
              </a:tblGrid>
              <a:tr h="370840">
                <a:tc>
                  <a:txBody>
                    <a:bodyPr/>
                    <a:lstStyle/>
                    <a:p>
                      <a:r>
                        <a:rPr lang="en-US" sz="1600" dirty="0" smtClean="0"/>
                        <a:t>Bi-weekly Contributions</a:t>
                      </a:r>
                    </a:p>
                    <a:p>
                      <a:r>
                        <a:rPr lang="en-US" sz="1600" dirty="0" smtClean="0"/>
                        <a:t>Part-Time</a:t>
                      </a:r>
                      <a:endParaRPr lang="en-US" sz="1600" dirty="0"/>
                    </a:p>
                  </a:txBody>
                  <a:tcPr/>
                </a:tc>
                <a:tc>
                  <a:txBody>
                    <a:bodyPr/>
                    <a:lstStyle/>
                    <a:p>
                      <a:pPr algn="ctr"/>
                      <a:r>
                        <a:rPr lang="en-US" sz="1600" dirty="0" smtClean="0"/>
                        <a:t>Dental</a:t>
                      </a:r>
                      <a:endParaRPr lang="en-US" sz="1600" dirty="0"/>
                    </a:p>
                  </a:txBody>
                  <a:tcPr anchor="ctr"/>
                </a:tc>
                <a:extLst>
                  <a:ext uri="{0D108BD9-81ED-4DB2-BD59-A6C34878D82A}">
                    <a16:rowId xmlns:a16="http://schemas.microsoft.com/office/drawing/2014/main" val="2119781726"/>
                  </a:ext>
                </a:extLst>
              </a:tr>
              <a:tr h="370840">
                <a:tc gridSpan="2">
                  <a:txBody>
                    <a:bodyPr/>
                    <a:lstStyle/>
                    <a:p>
                      <a:r>
                        <a:rPr lang="en-US" sz="1400" dirty="0" smtClean="0"/>
                        <a:t>Coverage Category </a:t>
                      </a:r>
                      <a:endParaRPr lang="en-US" sz="1400" dirty="0"/>
                    </a:p>
                  </a:txBody>
                  <a:tcPr>
                    <a:solidFill>
                      <a:srgbClr val="FAF1FA"/>
                    </a:solidFill>
                  </a:tcPr>
                </a:tc>
                <a:tc hMerge="1">
                  <a:txBody>
                    <a:bodyPr/>
                    <a:lstStyle/>
                    <a:p>
                      <a:endParaRPr lang="en-US" dirty="0"/>
                    </a:p>
                  </a:txBody>
                  <a:tcPr/>
                </a:tc>
                <a:extLst>
                  <a:ext uri="{0D108BD9-81ED-4DB2-BD59-A6C34878D82A}">
                    <a16:rowId xmlns:a16="http://schemas.microsoft.com/office/drawing/2014/main" val="3718799755"/>
                  </a:ext>
                </a:extLst>
              </a:tr>
              <a:tr h="370840">
                <a:tc>
                  <a:txBody>
                    <a:bodyPr/>
                    <a:lstStyle/>
                    <a:p>
                      <a:r>
                        <a:rPr lang="en-US" sz="1400" dirty="0" smtClean="0"/>
                        <a:t>Employee Only</a:t>
                      </a:r>
                      <a:endParaRPr lang="en-US" sz="1400" dirty="0"/>
                    </a:p>
                  </a:txBody>
                  <a:tcPr>
                    <a:solidFill>
                      <a:srgbClr val="F4E3F4"/>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$10.13</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b">
                    <a:solidFill>
                      <a:srgbClr val="F4E3F4"/>
                    </a:solidFill>
                  </a:tcPr>
                </a:tc>
                <a:extLst>
                  <a:ext uri="{0D108BD9-81ED-4DB2-BD59-A6C34878D82A}">
                    <a16:rowId xmlns:a16="http://schemas.microsoft.com/office/drawing/2014/main" val="38600630"/>
                  </a:ext>
                </a:extLst>
              </a:tr>
              <a:tr h="370840">
                <a:tc>
                  <a:txBody>
                    <a:bodyPr/>
                    <a:lstStyle/>
                    <a:p>
                      <a:r>
                        <a:rPr lang="en-US" sz="1400" dirty="0" smtClean="0"/>
                        <a:t>Employee + Child(</a:t>
                      </a:r>
                      <a:r>
                        <a:rPr lang="en-US" sz="1400" dirty="0" err="1" smtClean="0"/>
                        <a:t>ren</a:t>
                      </a:r>
                      <a:r>
                        <a:rPr lang="en-US" sz="1400" dirty="0" smtClean="0"/>
                        <a:t>)</a:t>
                      </a:r>
                      <a:endParaRPr lang="en-US" sz="1400" dirty="0"/>
                    </a:p>
                  </a:txBody>
                  <a:tcPr>
                    <a:solidFill>
                      <a:srgbClr val="FAF1FA"/>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$23.70</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b">
                    <a:solidFill>
                      <a:srgbClr val="FAF1FA"/>
                    </a:solidFill>
                  </a:tcPr>
                </a:tc>
                <a:extLst>
                  <a:ext uri="{0D108BD9-81ED-4DB2-BD59-A6C34878D82A}">
                    <a16:rowId xmlns:a16="http://schemas.microsoft.com/office/drawing/2014/main" val="940901269"/>
                  </a:ext>
                </a:extLst>
              </a:tr>
              <a:tr h="370840">
                <a:tc>
                  <a:txBody>
                    <a:bodyPr/>
                    <a:lstStyle/>
                    <a:p>
                      <a:r>
                        <a:rPr lang="en-US" sz="1400" dirty="0" smtClean="0"/>
                        <a:t>Employee + Spouse</a:t>
                      </a:r>
                      <a:endParaRPr lang="en-US" sz="1400" dirty="0"/>
                    </a:p>
                  </a:txBody>
                  <a:tcPr>
                    <a:solidFill>
                      <a:srgbClr val="F4E3F4"/>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$19.34</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b">
                    <a:solidFill>
                      <a:srgbClr val="F4E3F4"/>
                    </a:solidFill>
                  </a:tcPr>
                </a:tc>
                <a:extLst>
                  <a:ext uri="{0D108BD9-81ED-4DB2-BD59-A6C34878D82A}">
                    <a16:rowId xmlns:a16="http://schemas.microsoft.com/office/drawing/2014/main" val="2014298104"/>
                  </a:ext>
                </a:extLst>
              </a:tr>
              <a:tr h="370840">
                <a:tc>
                  <a:txBody>
                    <a:bodyPr/>
                    <a:lstStyle/>
                    <a:p>
                      <a:r>
                        <a:rPr lang="en-US" sz="1400" dirty="0" smtClean="0"/>
                        <a:t>Employee + Family</a:t>
                      </a:r>
                      <a:endParaRPr lang="en-US" sz="1400" dirty="0"/>
                    </a:p>
                  </a:txBody>
                  <a:tcPr>
                    <a:solidFill>
                      <a:srgbClr val="FAF1FA"/>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$39.55</a:t>
                      </a:r>
                      <a:endParaRPr lang="en-US" sz="1400" b="1" i="0" u="none" strike="noStrike" kern="1200" dirty="0">
                        <a:solidFill>
                          <a:srgbClr val="00549F"/>
                        </a:solidFill>
                        <a:effectLst/>
                        <a:latin typeface="Calibri" panose="020F0502020204030204" pitchFamily="34" charset="0"/>
                        <a:ea typeface="+mn-ea"/>
                        <a:cs typeface="+mn-cs"/>
                      </a:endParaRPr>
                    </a:p>
                  </a:txBody>
                  <a:tcPr marL="2543" marR="2543" marT="2543" marB="0" anchor="b">
                    <a:solidFill>
                      <a:srgbClr val="FAF1FA"/>
                    </a:solidFill>
                  </a:tcPr>
                </a:tc>
                <a:extLst>
                  <a:ext uri="{0D108BD9-81ED-4DB2-BD59-A6C34878D82A}">
                    <a16:rowId xmlns:a16="http://schemas.microsoft.com/office/drawing/2014/main" val="3120086239"/>
                  </a:ext>
                </a:extLst>
              </a:tr>
            </a:tbl>
          </a:graphicData>
        </a:graphic>
      </p:graphicFrame>
    </p:spTree>
    <p:custDataLst>
      <p:tags r:id="rId1"/>
    </p:custDataLst>
    <p:extLst>
      <p:ext uri="{BB962C8B-B14F-4D97-AF65-F5344CB8AC3E}">
        <p14:creationId xmlns:p14="http://schemas.microsoft.com/office/powerpoint/2010/main" val="241513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93318" y="1486474"/>
            <a:ext cx="3159083" cy="4719511"/>
          </a:xfrm>
        </p:spPr>
        <p:txBody>
          <a:bodyPr/>
          <a:lstStyle/>
          <a:p>
            <a:pPr marL="0" indent="0">
              <a:lnSpc>
                <a:spcPct val="125000"/>
              </a:lnSpc>
              <a:buClr>
                <a:schemeClr val="accent3"/>
              </a:buClr>
              <a:buNone/>
            </a:pPr>
            <a:r>
              <a:rPr lang="en-US" sz="2000" dirty="0" smtClean="0">
                <a:hlinkClick r:id="rId3" action="ppaction://hlinksldjump"/>
              </a:rPr>
              <a:t>Welcome</a:t>
            </a:r>
            <a:endParaRPr lang="en-US" sz="2000" dirty="0" smtClean="0"/>
          </a:p>
          <a:p>
            <a:pPr marL="0" indent="0">
              <a:lnSpc>
                <a:spcPct val="125000"/>
              </a:lnSpc>
              <a:buNone/>
            </a:pPr>
            <a:r>
              <a:rPr lang="en-US" sz="2000" dirty="0" smtClean="0">
                <a:hlinkClick r:id="rId4" action="ppaction://hlinksldjump"/>
              </a:rPr>
              <a:t>Eligibility and Enrollment</a:t>
            </a:r>
            <a:endParaRPr lang="en-US" sz="2000" dirty="0" smtClean="0"/>
          </a:p>
          <a:p>
            <a:pPr marL="0" indent="0">
              <a:lnSpc>
                <a:spcPct val="125000"/>
              </a:lnSpc>
              <a:buNone/>
            </a:pPr>
            <a:r>
              <a:rPr lang="en-US" sz="2000" dirty="0" smtClean="0">
                <a:hlinkClick r:id="rId5" action="ppaction://hlinksldjump"/>
              </a:rPr>
              <a:t>Medical Plans</a:t>
            </a:r>
            <a:endParaRPr lang="en-US" sz="2000" dirty="0" smtClean="0"/>
          </a:p>
          <a:p>
            <a:pPr marL="0" indent="0">
              <a:lnSpc>
                <a:spcPct val="125000"/>
              </a:lnSpc>
              <a:buNone/>
            </a:pPr>
            <a:r>
              <a:rPr lang="en-US" sz="2000" dirty="0" smtClean="0">
                <a:hlinkClick r:id="rId6" action="ppaction://hlinksldjump"/>
              </a:rPr>
              <a:t>Dental</a:t>
            </a:r>
            <a:endParaRPr lang="en-US" sz="2000" dirty="0" smtClean="0"/>
          </a:p>
          <a:p>
            <a:pPr marL="0" indent="0">
              <a:lnSpc>
                <a:spcPct val="125000"/>
              </a:lnSpc>
              <a:buNone/>
            </a:pPr>
            <a:r>
              <a:rPr lang="en-US" sz="2000" dirty="0" smtClean="0">
                <a:hlinkClick r:id="rId7" action="ppaction://hlinksldjump"/>
              </a:rPr>
              <a:t>Vision</a:t>
            </a:r>
            <a:endParaRPr lang="en-US" sz="2000" dirty="0" smtClean="0"/>
          </a:p>
          <a:p>
            <a:pPr marL="0" indent="0">
              <a:lnSpc>
                <a:spcPct val="125000"/>
              </a:lnSpc>
              <a:buNone/>
            </a:pPr>
            <a:r>
              <a:rPr lang="en-US" sz="2000" dirty="0" smtClean="0">
                <a:hlinkClick r:id="rId8" action="ppaction://hlinksldjump"/>
              </a:rPr>
              <a:t>Life Insurance</a:t>
            </a:r>
            <a:endParaRPr lang="en-US" sz="2000" dirty="0" smtClean="0"/>
          </a:p>
        </p:txBody>
      </p:sp>
      <p:sp>
        <p:nvSpPr>
          <p:cNvPr id="5" name="Title 4"/>
          <p:cNvSpPr>
            <a:spLocks noGrp="1"/>
          </p:cNvSpPr>
          <p:nvPr>
            <p:ph type="title"/>
          </p:nvPr>
        </p:nvSpPr>
        <p:spPr/>
        <p:txBody>
          <a:bodyPr/>
          <a:lstStyle/>
          <a:p>
            <a:r>
              <a:rPr lang="en-US" dirty="0" smtClean="0"/>
              <a:t>Table of Contents</a:t>
            </a:r>
            <a:endParaRPr lang="en-US" dirty="0"/>
          </a:p>
        </p:txBody>
      </p:sp>
      <p:grpSp>
        <p:nvGrpSpPr>
          <p:cNvPr id="26" name="Group 25"/>
          <p:cNvGrpSpPr/>
          <p:nvPr/>
        </p:nvGrpSpPr>
        <p:grpSpPr>
          <a:xfrm>
            <a:off x="4234308" y="1506766"/>
            <a:ext cx="413076" cy="413076"/>
            <a:chOff x="654841" y="1652424"/>
            <a:chExt cx="413076" cy="413076"/>
          </a:xfrm>
        </p:grpSpPr>
        <p:sp>
          <p:nvSpPr>
            <p:cNvPr id="8" name="Oval 7"/>
            <p:cNvSpPr/>
            <p:nvPr/>
          </p:nvSpPr>
          <p:spPr>
            <a:xfrm>
              <a:off x="654841" y="165242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p:nvSpPr>
          <p:spPr>
            <a:xfrm>
              <a:off x="707233" y="1652424"/>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a:t>7</a:t>
              </a:r>
            </a:p>
          </p:txBody>
        </p:sp>
      </p:grpSp>
      <p:grpSp>
        <p:nvGrpSpPr>
          <p:cNvPr id="25" name="Group 24"/>
          <p:cNvGrpSpPr/>
          <p:nvPr/>
        </p:nvGrpSpPr>
        <p:grpSpPr>
          <a:xfrm>
            <a:off x="661674" y="2017100"/>
            <a:ext cx="413076" cy="413076"/>
            <a:chOff x="654841" y="2239164"/>
            <a:chExt cx="413076" cy="413076"/>
          </a:xfrm>
        </p:grpSpPr>
        <p:sp>
          <p:nvSpPr>
            <p:cNvPr id="10" name="Oval 9"/>
            <p:cNvSpPr/>
            <p:nvPr/>
          </p:nvSpPr>
          <p:spPr>
            <a:xfrm>
              <a:off x="654841" y="223916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p:cNvSpPr txBox="1">
              <a:spLocks/>
            </p:cNvSpPr>
            <p:nvPr/>
          </p:nvSpPr>
          <p:spPr>
            <a:xfrm>
              <a:off x="707233" y="2239164"/>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smtClean="0"/>
                <a:t>2</a:t>
              </a:r>
              <a:endParaRPr lang="en-US" sz="2000" dirty="0"/>
            </a:p>
          </p:txBody>
        </p:sp>
      </p:grpSp>
      <p:grpSp>
        <p:nvGrpSpPr>
          <p:cNvPr id="24" name="Group 23"/>
          <p:cNvGrpSpPr/>
          <p:nvPr/>
        </p:nvGrpSpPr>
        <p:grpSpPr>
          <a:xfrm>
            <a:off x="680242" y="2531124"/>
            <a:ext cx="413076" cy="413076"/>
            <a:chOff x="654841" y="2825904"/>
            <a:chExt cx="413076" cy="413076"/>
          </a:xfrm>
        </p:grpSpPr>
        <p:sp>
          <p:nvSpPr>
            <p:cNvPr id="12" name="Oval 11"/>
            <p:cNvSpPr/>
            <p:nvPr/>
          </p:nvSpPr>
          <p:spPr>
            <a:xfrm>
              <a:off x="654841" y="282590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p:cNvSpPr txBox="1">
              <a:spLocks/>
            </p:cNvSpPr>
            <p:nvPr/>
          </p:nvSpPr>
          <p:spPr>
            <a:xfrm>
              <a:off x="707233" y="2825904"/>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smtClean="0"/>
                <a:t>3</a:t>
              </a:r>
              <a:endParaRPr lang="en-US" sz="2000" dirty="0"/>
            </a:p>
          </p:txBody>
        </p:sp>
      </p:grpSp>
      <p:grpSp>
        <p:nvGrpSpPr>
          <p:cNvPr id="23" name="Group 22"/>
          <p:cNvGrpSpPr/>
          <p:nvPr/>
        </p:nvGrpSpPr>
        <p:grpSpPr>
          <a:xfrm>
            <a:off x="680242" y="3041458"/>
            <a:ext cx="413076" cy="413076"/>
            <a:chOff x="654841" y="3032442"/>
            <a:chExt cx="413076" cy="413076"/>
          </a:xfrm>
        </p:grpSpPr>
        <p:sp>
          <p:nvSpPr>
            <p:cNvPr id="14" name="Oval 13"/>
            <p:cNvSpPr/>
            <p:nvPr/>
          </p:nvSpPr>
          <p:spPr>
            <a:xfrm>
              <a:off x="654841" y="3032442"/>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4"/>
            <p:cNvSpPr txBox="1">
              <a:spLocks/>
            </p:cNvSpPr>
            <p:nvPr/>
          </p:nvSpPr>
          <p:spPr>
            <a:xfrm>
              <a:off x="707233" y="3032442"/>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smtClean="0"/>
                <a:t>4</a:t>
              </a:r>
              <a:endParaRPr lang="en-US" sz="2000" dirty="0"/>
            </a:p>
          </p:txBody>
        </p:sp>
      </p:grpSp>
      <p:grpSp>
        <p:nvGrpSpPr>
          <p:cNvPr id="22" name="Group 21"/>
          <p:cNvGrpSpPr/>
          <p:nvPr/>
        </p:nvGrpSpPr>
        <p:grpSpPr>
          <a:xfrm>
            <a:off x="680242" y="3562205"/>
            <a:ext cx="413076" cy="413076"/>
            <a:chOff x="654841" y="3999384"/>
            <a:chExt cx="413076" cy="413076"/>
          </a:xfrm>
        </p:grpSpPr>
        <p:sp>
          <p:nvSpPr>
            <p:cNvPr id="16" name="Oval 15"/>
            <p:cNvSpPr/>
            <p:nvPr/>
          </p:nvSpPr>
          <p:spPr>
            <a:xfrm>
              <a:off x="654841" y="399938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4"/>
            <p:cNvSpPr txBox="1">
              <a:spLocks/>
            </p:cNvSpPr>
            <p:nvPr/>
          </p:nvSpPr>
          <p:spPr>
            <a:xfrm>
              <a:off x="707233" y="3999384"/>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smtClean="0"/>
                <a:t>5</a:t>
              </a:r>
              <a:endParaRPr lang="en-US" sz="2000" dirty="0"/>
            </a:p>
          </p:txBody>
        </p:sp>
      </p:grpSp>
      <p:sp>
        <p:nvSpPr>
          <p:cNvPr id="27" name="Oval 26"/>
          <p:cNvSpPr/>
          <p:nvPr/>
        </p:nvSpPr>
        <p:spPr>
          <a:xfrm>
            <a:off x="6077801" y="1486474"/>
            <a:ext cx="5116226" cy="5116226"/>
          </a:xfrm>
          <a:prstGeom prst="ellipse">
            <a:avLst/>
          </a:prstGeom>
          <a:blipFill dpi="0" rotWithShape="1">
            <a:blip r:embed="rId9">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80242" y="4077667"/>
            <a:ext cx="413076" cy="413076"/>
            <a:chOff x="654841" y="3999384"/>
            <a:chExt cx="413076" cy="413076"/>
          </a:xfrm>
        </p:grpSpPr>
        <p:sp>
          <p:nvSpPr>
            <p:cNvPr id="29" name="Oval 28"/>
            <p:cNvSpPr/>
            <p:nvPr/>
          </p:nvSpPr>
          <p:spPr>
            <a:xfrm>
              <a:off x="654841" y="399938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4"/>
            <p:cNvSpPr txBox="1">
              <a:spLocks/>
            </p:cNvSpPr>
            <p:nvPr/>
          </p:nvSpPr>
          <p:spPr>
            <a:xfrm>
              <a:off x="707233" y="3999384"/>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smtClean="0"/>
                <a:t>6</a:t>
              </a:r>
              <a:endParaRPr lang="en-US" sz="2000" dirty="0"/>
            </a:p>
          </p:txBody>
        </p:sp>
      </p:grpSp>
      <p:sp>
        <p:nvSpPr>
          <p:cNvPr id="31" name="Content Placeholder 1"/>
          <p:cNvSpPr>
            <a:spLocks noGrp="1"/>
          </p:cNvSpPr>
          <p:nvPr>
            <p:ph sz="half" idx="1"/>
          </p:nvPr>
        </p:nvSpPr>
        <p:spPr>
          <a:xfrm>
            <a:off x="4715174" y="1486474"/>
            <a:ext cx="4136218" cy="4719511"/>
          </a:xfrm>
        </p:spPr>
        <p:txBody>
          <a:bodyPr/>
          <a:lstStyle/>
          <a:p>
            <a:pPr marL="0" indent="0">
              <a:lnSpc>
                <a:spcPct val="125000"/>
              </a:lnSpc>
              <a:buClr>
                <a:schemeClr val="accent3"/>
              </a:buClr>
              <a:buNone/>
            </a:pPr>
            <a:r>
              <a:rPr lang="en-US" sz="2000" dirty="0" smtClean="0">
                <a:hlinkClick r:id="rId10" action="ppaction://hlinksldjump"/>
              </a:rPr>
              <a:t>Disability</a:t>
            </a:r>
            <a:endParaRPr lang="en-US" sz="2000" dirty="0" smtClean="0"/>
          </a:p>
          <a:p>
            <a:pPr marL="0" indent="0">
              <a:lnSpc>
                <a:spcPct val="125000"/>
              </a:lnSpc>
              <a:buNone/>
            </a:pPr>
            <a:r>
              <a:rPr lang="en-US" sz="2000" dirty="0" smtClean="0">
                <a:hlinkClick r:id="rId11" action="ppaction://hlinksldjump"/>
              </a:rPr>
              <a:t>Flexible Spending Accounts</a:t>
            </a:r>
            <a:endParaRPr lang="en-US" sz="2000" dirty="0" smtClean="0"/>
          </a:p>
          <a:p>
            <a:pPr marL="0" indent="0">
              <a:lnSpc>
                <a:spcPct val="125000"/>
              </a:lnSpc>
              <a:buNone/>
            </a:pPr>
            <a:r>
              <a:rPr lang="en-US" sz="2000" dirty="0" smtClean="0">
                <a:hlinkClick r:id="rId12" action="ppaction://hlinksldjump"/>
              </a:rPr>
              <a:t>Commuter Benefits</a:t>
            </a:r>
            <a:endParaRPr lang="en-US" sz="2000" dirty="0" smtClean="0"/>
          </a:p>
          <a:p>
            <a:pPr marL="0" indent="0">
              <a:lnSpc>
                <a:spcPct val="125000"/>
              </a:lnSpc>
              <a:buNone/>
            </a:pPr>
            <a:r>
              <a:rPr lang="en-US" sz="2000" dirty="0" smtClean="0">
                <a:hlinkClick r:id="rId13" action="ppaction://hlinksldjump"/>
              </a:rPr>
              <a:t>Well-Being and Emotional Health</a:t>
            </a:r>
            <a:endParaRPr lang="en-US" sz="2000" dirty="0" smtClean="0"/>
          </a:p>
          <a:p>
            <a:pPr marL="0" indent="0">
              <a:lnSpc>
                <a:spcPct val="125000"/>
              </a:lnSpc>
              <a:buNone/>
            </a:pPr>
            <a:r>
              <a:rPr lang="en-US" sz="2000" dirty="0" smtClean="0">
                <a:hlinkClick r:id="rId14" action="ppaction://hlinksldjump"/>
              </a:rPr>
              <a:t>Retirement Savings</a:t>
            </a:r>
            <a:endParaRPr lang="en-US" sz="2000" dirty="0" smtClean="0"/>
          </a:p>
        </p:txBody>
      </p:sp>
      <p:grpSp>
        <p:nvGrpSpPr>
          <p:cNvPr id="32" name="Group 31"/>
          <p:cNvGrpSpPr/>
          <p:nvPr/>
        </p:nvGrpSpPr>
        <p:grpSpPr>
          <a:xfrm>
            <a:off x="661674" y="1506766"/>
            <a:ext cx="413076" cy="413076"/>
            <a:chOff x="654841" y="1652424"/>
            <a:chExt cx="413076" cy="413076"/>
          </a:xfrm>
        </p:grpSpPr>
        <p:sp>
          <p:nvSpPr>
            <p:cNvPr id="33" name="Oval 32"/>
            <p:cNvSpPr/>
            <p:nvPr/>
          </p:nvSpPr>
          <p:spPr>
            <a:xfrm>
              <a:off x="654841" y="165242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4"/>
            <p:cNvSpPr txBox="1">
              <a:spLocks/>
            </p:cNvSpPr>
            <p:nvPr/>
          </p:nvSpPr>
          <p:spPr>
            <a:xfrm>
              <a:off x="707233" y="1652424"/>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smtClean="0"/>
                <a:t>1</a:t>
              </a:r>
              <a:endParaRPr lang="en-US" sz="2000" dirty="0"/>
            </a:p>
          </p:txBody>
        </p:sp>
      </p:grpSp>
      <p:grpSp>
        <p:nvGrpSpPr>
          <p:cNvPr id="35" name="Group 34"/>
          <p:cNvGrpSpPr/>
          <p:nvPr/>
        </p:nvGrpSpPr>
        <p:grpSpPr>
          <a:xfrm>
            <a:off x="4243355" y="2001083"/>
            <a:ext cx="413076" cy="421442"/>
            <a:chOff x="654841" y="1652424"/>
            <a:chExt cx="413076" cy="421442"/>
          </a:xfrm>
        </p:grpSpPr>
        <p:sp>
          <p:nvSpPr>
            <p:cNvPr id="36" name="Oval 35"/>
            <p:cNvSpPr/>
            <p:nvPr/>
          </p:nvSpPr>
          <p:spPr>
            <a:xfrm>
              <a:off x="654841" y="165242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4"/>
            <p:cNvSpPr txBox="1">
              <a:spLocks/>
            </p:cNvSpPr>
            <p:nvPr/>
          </p:nvSpPr>
          <p:spPr>
            <a:xfrm>
              <a:off x="698186" y="1660790"/>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smtClean="0"/>
                <a:t>8</a:t>
              </a:r>
              <a:endParaRPr lang="en-US" sz="2000" dirty="0"/>
            </a:p>
          </p:txBody>
        </p:sp>
      </p:grpSp>
      <p:grpSp>
        <p:nvGrpSpPr>
          <p:cNvPr id="38" name="Group 37"/>
          <p:cNvGrpSpPr/>
          <p:nvPr/>
        </p:nvGrpSpPr>
        <p:grpSpPr>
          <a:xfrm>
            <a:off x="4252401" y="2495262"/>
            <a:ext cx="413076" cy="421442"/>
            <a:chOff x="654841" y="1652424"/>
            <a:chExt cx="413076" cy="421442"/>
          </a:xfrm>
        </p:grpSpPr>
        <p:sp>
          <p:nvSpPr>
            <p:cNvPr id="39" name="Oval 38"/>
            <p:cNvSpPr/>
            <p:nvPr/>
          </p:nvSpPr>
          <p:spPr>
            <a:xfrm>
              <a:off x="654841" y="1652424"/>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4"/>
            <p:cNvSpPr txBox="1">
              <a:spLocks/>
            </p:cNvSpPr>
            <p:nvPr/>
          </p:nvSpPr>
          <p:spPr>
            <a:xfrm>
              <a:off x="696106" y="1660790"/>
              <a:ext cx="333693"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2000" dirty="0"/>
                <a:t>9</a:t>
              </a:r>
            </a:p>
          </p:txBody>
        </p:sp>
      </p:grpSp>
      <p:grpSp>
        <p:nvGrpSpPr>
          <p:cNvPr id="41" name="Group 40"/>
          <p:cNvGrpSpPr/>
          <p:nvPr/>
        </p:nvGrpSpPr>
        <p:grpSpPr>
          <a:xfrm>
            <a:off x="4243030" y="3005842"/>
            <a:ext cx="431819" cy="484308"/>
            <a:chOff x="675160" y="1674835"/>
            <a:chExt cx="431819" cy="484308"/>
          </a:xfrm>
        </p:grpSpPr>
        <p:sp>
          <p:nvSpPr>
            <p:cNvPr id="42" name="Oval 41"/>
            <p:cNvSpPr/>
            <p:nvPr/>
          </p:nvSpPr>
          <p:spPr>
            <a:xfrm>
              <a:off x="675160" y="1710205"/>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4"/>
            <p:cNvSpPr txBox="1">
              <a:spLocks/>
            </p:cNvSpPr>
            <p:nvPr/>
          </p:nvSpPr>
          <p:spPr>
            <a:xfrm>
              <a:off x="682776" y="1674835"/>
              <a:ext cx="424203" cy="484308"/>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pPr algn="ctr"/>
              <a:r>
                <a:rPr lang="en-US" sz="1600" dirty="0" smtClean="0"/>
                <a:t>10</a:t>
              </a:r>
              <a:endParaRPr lang="en-US" sz="1600" dirty="0"/>
            </a:p>
          </p:txBody>
        </p:sp>
      </p:grpSp>
      <p:grpSp>
        <p:nvGrpSpPr>
          <p:cNvPr id="44" name="Group 43"/>
          <p:cNvGrpSpPr/>
          <p:nvPr/>
        </p:nvGrpSpPr>
        <p:grpSpPr>
          <a:xfrm>
            <a:off x="4252401" y="3562205"/>
            <a:ext cx="442771" cy="423475"/>
            <a:chOff x="636273" y="1652424"/>
            <a:chExt cx="442771" cy="423475"/>
          </a:xfrm>
        </p:grpSpPr>
        <p:sp>
          <p:nvSpPr>
            <p:cNvPr id="45" name="Oval 44"/>
            <p:cNvSpPr/>
            <p:nvPr/>
          </p:nvSpPr>
          <p:spPr>
            <a:xfrm>
              <a:off x="636273" y="1662823"/>
              <a:ext cx="413076" cy="413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4"/>
            <p:cNvSpPr txBox="1">
              <a:spLocks/>
            </p:cNvSpPr>
            <p:nvPr/>
          </p:nvSpPr>
          <p:spPr>
            <a:xfrm>
              <a:off x="679298" y="1652424"/>
              <a:ext cx="399746" cy="413076"/>
            </a:xfrm>
            <a:prstGeom prst="rect">
              <a:avLst/>
            </a:prstGeom>
          </p:spPr>
          <p:txBody>
            <a:bodyPr anchor="ctr"/>
            <a:lstStyle>
              <a:lvl1pPr algn="l" defTabSz="914400" rtl="0" eaLnBrk="1" latinLnBrk="0" hangingPunct="1">
                <a:lnSpc>
                  <a:spcPct val="90000"/>
                </a:lnSpc>
                <a:spcBef>
                  <a:spcPct val="0"/>
                </a:spcBef>
                <a:buNone/>
                <a:defRPr lang="en-US" sz="2800" b="1" kern="1200" smtClean="0">
                  <a:solidFill>
                    <a:schemeClr val="bg1"/>
                  </a:solidFill>
                  <a:latin typeface="Arial Narrow" panose="020B0606020202030204" pitchFamily="34" charset="0"/>
                  <a:ea typeface="+mj-ea"/>
                  <a:cs typeface="Arial" panose="020B0604020202020204" pitchFamily="34" charset="0"/>
                </a:defRPr>
              </a:lvl1pPr>
            </a:lstStyle>
            <a:p>
              <a:r>
                <a:rPr lang="en-US" sz="1600" dirty="0" smtClean="0"/>
                <a:t>11</a:t>
              </a:r>
              <a:endParaRPr lang="en-US" sz="1200" dirty="0"/>
            </a:p>
          </p:txBody>
        </p:sp>
      </p:grpSp>
    </p:spTree>
    <p:custDataLst>
      <p:tags r:id="rId1"/>
    </p:custDataLst>
    <p:extLst>
      <p:ext uri="{BB962C8B-B14F-4D97-AF65-F5344CB8AC3E}">
        <p14:creationId xmlns:p14="http://schemas.microsoft.com/office/powerpoint/2010/main" val="3117404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Dental</a:t>
            </a:r>
            <a:endParaRPr lang="en-US" dirty="0"/>
          </a:p>
        </p:txBody>
      </p:sp>
      <p:sp>
        <p:nvSpPr>
          <p:cNvPr id="6" name="Slide Number Placeholder 5"/>
          <p:cNvSpPr>
            <a:spLocks noGrp="1"/>
          </p:cNvSpPr>
          <p:nvPr>
            <p:ph type="sldNum" sz="quarter" idx="4294967295"/>
          </p:nvPr>
        </p:nvSpPr>
        <p:spPr>
          <a:xfrm>
            <a:off x="6630998" y="6334825"/>
            <a:ext cx="2057400" cy="365125"/>
          </a:xfrm>
        </p:spPr>
        <p:txBody>
          <a:bodyPr/>
          <a:lstStyle/>
          <a:p>
            <a:fld id="{26F1FDF2-9042-4EE4-A335-B60BF21FB517}" type="slidenum">
              <a:rPr lang="en-US" smtClean="0"/>
              <a:pPr/>
              <a:t>20</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56" y="1417869"/>
            <a:ext cx="7944959" cy="4182059"/>
          </a:xfrm>
          <a:prstGeom prst="rect">
            <a:avLst/>
          </a:prstGeom>
        </p:spPr>
      </p:pic>
      <p:pic>
        <p:nvPicPr>
          <p:cNvPr id="9" name="Picture 8"/>
          <p:cNvPicPr>
            <a:picLocks noChangeAspect="1"/>
          </p:cNvPicPr>
          <p:nvPr/>
        </p:nvPicPr>
        <p:blipFill>
          <a:blip r:embed="rId4"/>
          <a:stretch>
            <a:fillRect/>
          </a:stretch>
        </p:blipFill>
        <p:spPr>
          <a:xfrm>
            <a:off x="7578912" y="6093507"/>
            <a:ext cx="1417171" cy="686167"/>
          </a:xfrm>
          <a:prstGeom prst="rect">
            <a:avLst/>
          </a:prstGeom>
        </p:spPr>
      </p:pic>
    </p:spTree>
    <p:custDataLst>
      <p:tags r:id="rId1"/>
    </p:custDataLst>
    <p:extLst>
      <p:ext uri="{BB962C8B-B14F-4D97-AF65-F5344CB8AC3E}">
        <p14:creationId xmlns:p14="http://schemas.microsoft.com/office/powerpoint/2010/main" val="2413436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Dental</a:t>
            </a:r>
            <a:endParaRPr lang="en-US" dirty="0"/>
          </a:p>
        </p:txBody>
      </p:sp>
      <p:sp>
        <p:nvSpPr>
          <p:cNvPr id="6" name="Slide Number Placeholder 5"/>
          <p:cNvSpPr>
            <a:spLocks noGrp="1"/>
          </p:cNvSpPr>
          <p:nvPr>
            <p:ph type="sldNum" sz="quarter" idx="4294967295"/>
          </p:nvPr>
        </p:nvSpPr>
        <p:spPr>
          <a:xfrm>
            <a:off x="6630998" y="6334825"/>
            <a:ext cx="2057400" cy="365125"/>
          </a:xfrm>
        </p:spPr>
        <p:txBody>
          <a:bodyPr/>
          <a:lstStyle/>
          <a:p>
            <a:fld id="{26F1FDF2-9042-4EE4-A335-B60BF21FB517}" type="slidenum">
              <a:rPr lang="en-US" smtClean="0"/>
              <a:pPr/>
              <a:t>21</a:t>
            </a:fld>
            <a:endParaRPr lang="en-US" dirty="0"/>
          </a:p>
        </p:txBody>
      </p:sp>
      <p:pic>
        <p:nvPicPr>
          <p:cNvPr id="9" name="Picture 8"/>
          <p:cNvPicPr>
            <a:picLocks noChangeAspect="1"/>
          </p:cNvPicPr>
          <p:nvPr/>
        </p:nvPicPr>
        <p:blipFill>
          <a:blip r:embed="rId3"/>
          <a:stretch>
            <a:fillRect/>
          </a:stretch>
        </p:blipFill>
        <p:spPr>
          <a:xfrm>
            <a:off x="7578912" y="6093507"/>
            <a:ext cx="1417171" cy="686167"/>
          </a:xfrm>
          <a:prstGeom prst="rect">
            <a:avLst/>
          </a:prstGeom>
        </p:spPr>
      </p:pic>
      <p:sp>
        <p:nvSpPr>
          <p:cNvPr id="7" name="Text Placeholder 4"/>
          <p:cNvSpPr>
            <a:spLocks noGrp="1"/>
          </p:cNvSpPr>
          <p:nvPr>
            <p:ph type="body" idx="4294967295"/>
          </p:nvPr>
        </p:nvSpPr>
        <p:spPr>
          <a:xfrm>
            <a:off x="560666" y="1263429"/>
            <a:ext cx="4836085" cy="823912"/>
          </a:xfrm>
          <a:prstGeom prst="rect">
            <a:avLst/>
          </a:prstGeom>
        </p:spPr>
        <p:txBody>
          <a:bodyPr/>
          <a:lstStyle/>
          <a:p>
            <a:r>
              <a:rPr lang="en-US" dirty="0" smtClean="0">
                <a:solidFill>
                  <a:srgbClr val="6AC5AD"/>
                </a:solidFill>
              </a:rPr>
              <a:t>Enhanced Benefits Program</a:t>
            </a:r>
            <a:endParaRPr lang="en-US" dirty="0">
              <a:solidFill>
                <a:srgbClr val="6AC5AD"/>
              </a:solidFill>
            </a:endParaRPr>
          </a:p>
        </p:txBody>
      </p:sp>
      <p:sp>
        <p:nvSpPr>
          <p:cNvPr id="10" name="Content Placeholder 5"/>
          <p:cNvSpPr txBox="1">
            <a:spLocks/>
          </p:cNvSpPr>
          <p:nvPr/>
        </p:nvSpPr>
        <p:spPr>
          <a:xfrm>
            <a:off x="641350" y="1803533"/>
            <a:ext cx="8127746" cy="14390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indent="-227013">
              <a:buClr>
                <a:srgbClr val="717372"/>
              </a:buClr>
              <a:buFont typeface="Arial" panose="020B0604020202020204" pitchFamily="34" charset="0"/>
              <a:buChar char="•"/>
            </a:pPr>
            <a:r>
              <a:rPr lang="en-US" sz="1400" dirty="0" smtClean="0"/>
              <a:t>This program enhances coverage for individuals with specific conditions that can be positively affected by additional oral health</a:t>
            </a:r>
          </a:p>
          <a:p>
            <a:pPr marL="227013" indent="-227013">
              <a:buClr>
                <a:srgbClr val="717372"/>
              </a:buClr>
              <a:buFont typeface="Arial" panose="020B0604020202020204" pitchFamily="34" charset="0"/>
              <a:buChar char="•"/>
            </a:pPr>
            <a:r>
              <a:rPr lang="en-US" sz="1400" dirty="0" smtClean="0"/>
              <a:t>Additional cleanings and applications of fluoride will be provided for these individuals</a:t>
            </a:r>
          </a:p>
          <a:p>
            <a:pPr marL="227013" indent="-227013">
              <a:buClr>
                <a:srgbClr val="717372"/>
              </a:buClr>
              <a:buFont typeface="Arial" panose="020B0604020202020204" pitchFamily="34" charset="0"/>
              <a:buChar char="•"/>
            </a:pPr>
            <a:r>
              <a:rPr lang="en-US" sz="1400" dirty="0" smtClean="0"/>
              <a:t>Specific conditions include diabetes, kidney failure (dialysis), high-risk cardiac conditions, periodontal disease, suppressed immune systems, cancer related chemotherapy and/or radiation, pregnancy</a:t>
            </a:r>
          </a:p>
          <a:p>
            <a:pPr marL="227013" indent="-227013">
              <a:buClr>
                <a:srgbClr val="717372"/>
              </a:buClr>
              <a:buFont typeface="Arial" panose="020B0604020202020204" pitchFamily="34" charset="0"/>
              <a:buChar char="•"/>
            </a:pPr>
            <a:endParaRPr lang="en-US" sz="1400" dirty="0" smtClean="0"/>
          </a:p>
          <a:p>
            <a:pPr marL="912813" lvl="1" indent="-227013">
              <a:buClr>
                <a:srgbClr val="717372"/>
              </a:buClr>
            </a:pPr>
            <a:endParaRPr lang="en-US" sz="200" dirty="0" smtClean="0"/>
          </a:p>
          <a:p>
            <a:pPr>
              <a:buClr>
                <a:srgbClr val="717372"/>
              </a:buClr>
            </a:pPr>
            <a:endParaRPr lang="en-US" sz="1400" dirty="0"/>
          </a:p>
        </p:txBody>
      </p:sp>
      <p:sp>
        <p:nvSpPr>
          <p:cNvPr id="11" name="Text Placeholder 4"/>
          <p:cNvSpPr>
            <a:spLocks noGrp="1"/>
          </p:cNvSpPr>
          <p:nvPr>
            <p:ph type="body" idx="4294967295"/>
          </p:nvPr>
        </p:nvSpPr>
        <p:spPr>
          <a:xfrm>
            <a:off x="641350" y="3370744"/>
            <a:ext cx="4836085" cy="823912"/>
          </a:xfrm>
          <a:prstGeom prst="rect">
            <a:avLst/>
          </a:prstGeom>
        </p:spPr>
        <p:txBody>
          <a:bodyPr/>
          <a:lstStyle/>
          <a:p>
            <a:r>
              <a:rPr lang="en-US" dirty="0" smtClean="0">
                <a:solidFill>
                  <a:srgbClr val="6AC5AD"/>
                </a:solidFill>
              </a:rPr>
              <a:t>How to Enroll</a:t>
            </a:r>
            <a:endParaRPr lang="en-US" dirty="0">
              <a:solidFill>
                <a:srgbClr val="6AC5AD"/>
              </a:solidFill>
            </a:endParaRPr>
          </a:p>
        </p:txBody>
      </p:sp>
      <p:sp>
        <p:nvSpPr>
          <p:cNvPr id="12" name="Content Placeholder 5"/>
          <p:cNvSpPr txBox="1">
            <a:spLocks/>
          </p:cNvSpPr>
          <p:nvPr/>
        </p:nvSpPr>
        <p:spPr>
          <a:xfrm>
            <a:off x="670670" y="3957581"/>
            <a:ext cx="8127746" cy="197705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17372"/>
              </a:buClr>
            </a:pPr>
            <a:r>
              <a:rPr lang="en-US" sz="1400" dirty="0" smtClean="0"/>
              <a:t>You must enroll in the program to receive additional benefits</a:t>
            </a:r>
          </a:p>
          <a:p>
            <a:pPr marL="227013" indent="-227013">
              <a:buClr>
                <a:srgbClr val="717372"/>
              </a:buClr>
              <a:buFont typeface="Arial" panose="020B0604020202020204" pitchFamily="34" charset="0"/>
              <a:buChar char="•"/>
            </a:pPr>
            <a:r>
              <a:rPr lang="en-US" sz="1400" dirty="0" smtClean="0"/>
              <a:t>Go to Delta Dental of Illinois member website at www.deltadentalil.com </a:t>
            </a:r>
          </a:p>
          <a:p>
            <a:pPr marL="227013" indent="-227013">
              <a:buClr>
                <a:srgbClr val="717372"/>
              </a:buClr>
              <a:buFont typeface="Arial" panose="020B0604020202020204" pitchFamily="34" charset="0"/>
              <a:buChar char="•"/>
            </a:pPr>
            <a:r>
              <a:rPr lang="en-US" sz="1400" dirty="0" smtClean="0"/>
              <a:t>Sign into Member Connection</a:t>
            </a:r>
          </a:p>
          <a:p>
            <a:pPr marL="227013" indent="-227013">
              <a:buClr>
                <a:srgbClr val="717372"/>
              </a:buClr>
              <a:buFont typeface="Arial" panose="020B0604020202020204" pitchFamily="34" charset="0"/>
              <a:buChar char="•"/>
            </a:pPr>
            <a:r>
              <a:rPr lang="en-US" sz="1400" dirty="0" smtClean="0"/>
              <a:t>Select “Enhanced Benefits” tab</a:t>
            </a:r>
          </a:p>
          <a:p>
            <a:pPr marL="227013" indent="-227013">
              <a:buClr>
                <a:srgbClr val="717372"/>
              </a:buClr>
              <a:buFont typeface="Arial" panose="020B0604020202020204" pitchFamily="34" charset="0"/>
              <a:buChar char="•"/>
            </a:pPr>
            <a:r>
              <a:rPr lang="en-US" sz="1400" dirty="0" smtClean="0"/>
              <a:t>Enter or update the small amount of health information required to qualify for extra benefits for yourself or your dependents</a:t>
            </a:r>
          </a:p>
          <a:p>
            <a:pPr marL="227013" indent="-227013">
              <a:buClr>
                <a:srgbClr val="717372"/>
              </a:buClr>
              <a:buFont typeface="Arial" panose="020B0604020202020204" pitchFamily="34" charset="0"/>
              <a:buChar char="•"/>
            </a:pPr>
            <a:endParaRPr lang="en-US" sz="1400" dirty="0" smtClean="0"/>
          </a:p>
          <a:p>
            <a:pPr marL="912813" lvl="1" indent="-227013">
              <a:buClr>
                <a:srgbClr val="717372"/>
              </a:buClr>
            </a:pPr>
            <a:endParaRPr lang="en-US" sz="200" dirty="0" smtClean="0"/>
          </a:p>
          <a:p>
            <a:pPr>
              <a:buClr>
                <a:srgbClr val="717372"/>
              </a:buClr>
            </a:pPr>
            <a:endParaRPr lang="en-US" sz="1400" dirty="0"/>
          </a:p>
        </p:txBody>
      </p:sp>
      <p:sp>
        <p:nvSpPr>
          <p:cNvPr id="13" name="TextBox 12"/>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2109555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987" y="-873"/>
            <a:ext cx="9144000" cy="6858000"/>
          </a:xfrm>
          <a:prstGeom prst="rect">
            <a:avLst/>
          </a:prstGeom>
        </p:spPr>
      </p:pic>
      <p:grpSp>
        <p:nvGrpSpPr>
          <p:cNvPr id="34" name="Group 33"/>
          <p:cNvGrpSpPr/>
          <p:nvPr/>
        </p:nvGrpSpPr>
        <p:grpSpPr>
          <a:xfrm>
            <a:off x="-3081338" y="0"/>
            <a:ext cx="11592365" cy="6858000"/>
            <a:chOff x="-3081338" y="0"/>
            <a:chExt cx="11592365" cy="6858000"/>
          </a:xfrm>
        </p:grpSpPr>
        <p:grpSp>
          <p:nvGrpSpPr>
            <p:cNvPr id="35" name="Group 34"/>
            <p:cNvGrpSpPr/>
            <p:nvPr/>
          </p:nvGrpSpPr>
          <p:grpSpPr>
            <a:xfrm>
              <a:off x="146050" y="0"/>
              <a:ext cx="5772150" cy="6858000"/>
              <a:chOff x="-76200" y="0"/>
              <a:chExt cx="5772150" cy="6858000"/>
            </a:xfrm>
            <a:solidFill>
              <a:schemeClr val="bg2"/>
            </a:solidFill>
          </p:grpSpPr>
          <p:sp>
            <p:nvSpPr>
              <p:cNvPr id="45" name="Parallelogram 44"/>
              <p:cNvSpPr/>
              <p:nvPr userDrawn="1"/>
            </p:nvSpPr>
            <p:spPr>
              <a:xfrm>
                <a:off x="1590665" y="0"/>
                <a:ext cx="4105285" cy="6857127"/>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6200" y="0"/>
                <a:ext cx="412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6200" y="0"/>
              <a:ext cx="5772150" cy="6858000"/>
              <a:chOff x="-76200" y="0"/>
              <a:chExt cx="5772150" cy="6858000"/>
            </a:xfrm>
          </p:grpSpPr>
          <p:sp>
            <p:nvSpPr>
              <p:cNvPr id="43" name="Parallelogram 42"/>
              <p:cNvSpPr/>
              <p:nvPr userDrawn="1"/>
            </p:nvSpPr>
            <p:spPr>
              <a:xfrm>
                <a:off x="1590665" y="0"/>
                <a:ext cx="4105285" cy="6857127"/>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6200" y="0"/>
                <a:ext cx="4124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081338" y="279400"/>
              <a:ext cx="6299200" cy="6299200"/>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p:cNvSpPr/>
            <p:nvPr/>
          </p:nvSpPr>
          <p:spPr>
            <a:xfrm>
              <a:off x="7639394" y="5844451"/>
              <a:ext cx="404185" cy="675117"/>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a:off x="8106842" y="5844451"/>
              <a:ext cx="404185" cy="675117"/>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40" name="Group 39"/>
            <p:cNvGrpSpPr/>
            <p:nvPr/>
          </p:nvGrpSpPr>
          <p:grpSpPr>
            <a:xfrm>
              <a:off x="-353683" y="5844451"/>
              <a:ext cx="7918590" cy="675117"/>
              <a:chOff x="-353683" y="5844451"/>
              <a:chExt cx="7918590" cy="675117"/>
            </a:xfrm>
          </p:grpSpPr>
          <p:sp>
            <p:nvSpPr>
              <p:cNvPr id="41" name="Parallelogram 40"/>
              <p:cNvSpPr/>
              <p:nvPr/>
            </p:nvSpPr>
            <p:spPr>
              <a:xfrm>
                <a:off x="7160722" y="5844451"/>
                <a:ext cx="404185" cy="675117"/>
              </a:xfrm>
              <a:prstGeom prst="parallelogram">
                <a:avLst>
                  <a:gd name="adj" fmla="val 380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3683" y="5844451"/>
                <a:ext cx="7712015" cy="675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itle 6"/>
          <p:cNvSpPr txBox="1">
            <a:spLocks/>
          </p:cNvSpPr>
          <p:nvPr/>
        </p:nvSpPr>
        <p:spPr>
          <a:xfrm>
            <a:off x="647699" y="2662934"/>
            <a:ext cx="4089401" cy="1532132"/>
          </a:xfrm>
          <a:prstGeom prst="rect">
            <a:avLst/>
          </a:prstGeom>
        </p:spPr>
        <p:txBody>
          <a:bodyPr/>
          <a:lstStyle>
            <a:lvl1pPr algn="l" defTabSz="914400" rtl="0" eaLnBrk="1" latinLnBrk="0" hangingPunct="1">
              <a:lnSpc>
                <a:spcPct val="90000"/>
              </a:lnSpc>
              <a:spcBef>
                <a:spcPct val="0"/>
              </a:spcBef>
              <a:buNone/>
              <a:defRPr sz="4000" kern="1200" spc="300" baseline="0">
                <a:solidFill>
                  <a:schemeClr val="tx1"/>
                </a:solidFill>
                <a:latin typeface="Arial" panose="020B0604020202020204" pitchFamily="34" charset="0"/>
                <a:ea typeface="+mj-ea"/>
                <a:cs typeface="Arial" panose="020B0604020202020204" pitchFamily="34" charset="0"/>
              </a:defRPr>
            </a:lvl1pPr>
          </a:lstStyle>
          <a:p>
            <a:r>
              <a:rPr lang="en-US" sz="5000" b="1" dirty="0" smtClean="0">
                <a:solidFill>
                  <a:schemeClr val="bg2"/>
                </a:solidFill>
                <a:latin typeface="Arial Narrow" panose="020B0606020202030204" pitchFamily="34" charset="0"/>
              </a:rPr>
              <a:t>Vision Benefits</a:t>
            </a:r>
            <a:endParaRPr lang="en-US" sz="5000" b="1" dirty="0">
              <a:solidFill>
                <a:schemeClr val="bg2"/>
              </a:solidFill>
              <a:latin typeface="Arial Narrow" panose="020B0606020202030204" pitchFamily="34" charset="0"/>
            </a:endParaRPr>
          </a:p>
        </p:txBody>
      </p:sp>
    </p:spTree>
    <p:extLst>
      <p:ext uri="{BB962C8B-B14F-4D97-AF65-F5344CB8AC3E}">
        <p14:creationId xmlns:p14="http://schemas.microsoft.com/office/powerpoint/2010/main" val="1759811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484632" y="1283149"/>
            <a:ext cx="8007081" cy="1481282"/>
          </a:xfrm>
        </p:spPr>
        <p:txBody>
          <a:bodyPr/>
          <a:lstStyle/>
          <a:p>
            <a:pPr marL="227013" indent="-227013">
              <a:buClr>
                <a:srgbClr val="717372"/>
              </a:buClr>
              <a:buFont typeface="Arial" panose="020B0604020202020204" pitchFamily="34" charset="0"/>
              <a:buChar char="•"/>
            </a:pPr>
            <a:r>
              <a:rPr lang="en-US" sz="1400" dirty="0"/>
              <a:t>Comprehensive vision coverage through a network of preferred providers</a:t>
            </a:r>
          </a:p>
          <a:p>
            <a:pPr marL="227013" indent="-227013">
              <a:buClr>
                <a:srgbClr val="717372"/>
              </a:buClr>
              <a:buFont typeface="Arial" panose="020B0604020202020204" pitchFamily="34" charset="0"/>
              <a:buChar char="•"/>
            </a:pPr>
            <a:r>
              <a:rPr lang="en-US" sz="1400" dirty="0"/>
              <a:t>Annual eye exams with </a:t>
            </a:r>
            <a:r>
              <a:rPr lang="en-US" sz="1400" dirty="0" smtClean="0"/>
              <a:t>$0 </a:t>
            </a:r>
            <a:r>
              <a:rPr lang="en-US" sz="1400" dirty="0"/>
              <a:t>copay; contact lens fitting and evaluation with </a:t>
            </a:r>
            <a:r>
              <a:rPr lang="en-US" sz="1400" dirty="0" smtClean="0"/>
              <a:t>$40 copay</a:t>
            </a:r>
            <a:endParaRPr lang="en-US" sz="1400" dirty="0"/>
          </a:p>
          <a:p>
            <a:pPr marL="227013" indent="-227013">
              <a:buClr>
                <a:srgbClr val="717372"/>
              </a:buClr>
              <a:buFont typeface="Arial" panose="020B0604020202020204" pitchFamily="34" charset="0"/>
              <a:buChar char="•"/>
            </a:pPr>
            <a:r>
              <a:rPr lang="en-US" sz="1400" dirty="0"/>
              <a:t>Includes coverage for eyeglasses or contact lenses on an annual </a:t>
            </a:r>
            <a:r>
              <a:rPr lang="en-US" sz="1400" dirty="0" smtClean="0"/>
              <a:t>basis</a:t>
            </a:r>
          </a:p>
          <a:p>
            <a:pPr marL="227013" indent="-227013">
              <a:buClr>
                <a:srgbClr val="717372"/>
              </a:buClr>
              <a:buFont typeface="Arial" panose="020B0604020202020204" pitchFamily="34" charset="0"/>
              <a:buChar char="•"/>
            </a:pPr>
            <a:r>
              <a:rPr lang="en-US" sz="1400" dirty="0" smtClean="0"/>
              <a:t>Eyeglass frames and contact lens allowance to up to $180</a:t>
            </a:r>
          </a:p>
          <a:p>
            <a:pPr marL="227013" indent="-227013">
              <a:buClr>
                <a:srgbClr val="717372"/>
              </a:buClr>
              <a:buFont typeface="Arial" panose="020B0604020202020204" pitchFamily="34" charset="0"/>
              <a:buChar char="•"/>
            </a:pPr>
            <a:r>
              <a:rPr lang="en-US" sz="1400" dirty="0" smtClean="0"/>
              <a:t>The vision plan also includes Freedom Pass, which allows members to get any frame at any cost with no out of pocket cost at either Target or </a:t>
            </a:r>
            <a:r>
              <a:rPr lang="en-US" sz="1400" dirty="0" err="1" smtClean="0"/>
              <a:t>LensCrafters</a:t>
            </a:r>
            <a:r>
              <a:rPr lang="en-US" sz="1400" dirty="0" smtClean="0"/>
              <a:t>.</a:t>
            </a:r>
            <a:endParaRPr lang="en-US" sz="1400" dirty="0"/>
          </a:p>
          <a:p>
            <a:pPr>
              <a:buClr>
                <a:srgbClr val="717372"/>
              </a:buClr>
            </a:pPr>
            <a:endParaRPr lang="en-US" sz="1400" dirty="0"/>
          </a:p>
        </p:txBody>
      </p:sp>
      <p:sp>
        <p:nvSpPr>
          <p:cNvPr id="3" name="Title 2"/>
          <p:cNvSpPr>
            <a:spLocks noGrp="1"/>
          </p:cNvSpPr>
          <p:nvPr>
            <p:ph type="title"/>
          </p:nvPr>
        </p:nvSpPr>
        <p:spPr/>
        <p:txBody>
          <a:bodyPr/>
          <a:lstStyle/>
          <a:p>
            <a:r>
              <a:rPr lang="en-US" dirty="0" smtClean="0"/>
              <a:t>Vision</a:t>
            </a:r>
            <a:endParaRPr lang="en-US" dirty="0"/>
          </a:p>
        </p:txBody>
      </p:sp>
      <p:pic>
        <p:nvPicPr>
          <p:cNvPr id="10" name="Picture 9"/>
          <p:cNvPicPr>
            <a:picLocks noChangeAspect="1"/>
          </p:cNvPicPr>
          <p:nvPr/>
        </p:nvPicPr>
        <p:blipFill>
          <a:blip r:embed="rId3"/>
          <a:stretch>
            <a:fillRect/>
          </a:stretch>
        </p:blipFill>
        <p:spPr>
          <a:xfrm>
            <a:off x="7596440" y="6176170"/>
            <a:ext cx="895273" cy="559651"/>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2408077"/>
              </p:ext>
            </p:extLst>
          </p:nvPr>
        </p:nvGraphicFramePr>
        <p:xfrm>
          <a:off x="923864" y="3176741"/>
          <a:ext cx="3204781" cy="2397568"/>
        </p:xfrm>
        <a:graphic>
          <a:graphicData uri="http://schemas.openxmlformats.org/drawingml/2006/table">
            <a:tbl>
              <a:tblPr firstRow="1" bandRow="1">
                <a:tableStyleId>{5C22544A-7EE6-4342-B048-85BDC9FD1C3A}</a:tableStyleId>
              </a:tblPr>
              <a:tblGrid>
                <a:gridCol w="2388489">
                  <a:extLst>
                    <a:ext uri="{9D8B030D-6E8A-4147-A177-3AD203B41FA5}">
                      <a16:colId xmlns:a16="http://schemas.microsoft.com/office/drawing/2014/main" val="2123427575"/>
                    </a:ext>
                  </a:extLst>
                </a:gridCol>
                <a:gridCol w="816292">
                  <a:extLst>
                    <a:ext uri="{9D8B030D-6E8A-4147-A177-3AD203B41FA5}">
                      <a16:colId xmlns:a16="http://schemas.microsoft.com/office/drawing/2014/main" val="1968277543"/>
                    </a:ext>
                  </a:extLst>
                </a:gridCol>
              </a:tblGrid>
              <a:tr h="543368">
                <a:tc>
                  <a:txBody>
                    <a:bodyPr/>
                    <a:lstStyle/>
                    <a:p>
                      <a:r>
                        <a:rPr lang="en-US" sz="1600" dirty="0" smtClean="0"/>
                        <a:t>Bi-weekly Contributions</a:t>
                      </a:r>
                      <a:endParaRPr lang="en-US" sz="1600" dirty="0"/>
                    </a:p>
                  </a:txBody>
                  <a:tcPr anchor="ctr"/>
                </a:tc>
                <a:tc>
                  <a:txBody>
                    <a:bodyPr/>
                    <a:lstStyle/>
                    <a:p>
                      <a:pPr algn="ctr"/>
                      <a:r>
                        <a:rPr lang="en-US" sz="1600" dirty="0" smtClean="0"/>
                        <a:t>Vision</a:t>
                      </a:r>
                      <a:endParaRPr lang="en-US" sz="1600" dirty="0"/>
                    </a:p>
                  </a:txBody>
                  <a:tcPr anchor="ctr"/>
                </a:tc>
                <a:extLst>
                  <a:ext uri="{0D108BD9-81ED-4DB2-BD59-A6C34878D82A}">
                    <a16:rowId xmlns:a16="http://schemas.microsoft.com/office/drawing/2014/main" val="2119781726"/>
                  </a:ext>
                </a:extLst>
              </a:tr>
              <a:tr h="370840">
                <a:tc gridSpan="2">
                  <a:txBody>
                    <a:bodyPr/>
                    <a:lstStyle/>
                    <a:p>
                      <a:r>
                        <a:rPr lang="en-US" sz="1400" dirty="0" smtClean="0"/>
                        <a:t>Coverage Category </a:t>
                      </a:r>
                      <a:endParaRPr lang="en-US" sz="1400" dirty="0"/>
                    </a:p>
                  </a:txBody>
                  <a:tcPr>
                    <a:solidFill>
                      <a:srgbClr val="FAF1FA"/>
                    </a:solidFill>
                  </a:tcPr>
                </a:tc>
                <a:tc hMerge="1">
                  <a:txBody>
                    <a:bodyPr/>
                    <a:lstStyle/>
                    <a:p>
                      <a:endParaRPr lang="en-US" dirty="0"/>
                    </a:p>
                  </a:txBody>
                  <a:tcPr/>
                </a:tc>
                <a:extLst>
                  <a:ext uri="{0D108BD9-81ED-4DB2-BD59-A6C34878D82A}">
                    <a16:rowId xmlns:a16="http://schemas.microsoft.com/office/drawing/2014/main" val="3718799755"/>
                  </a:ext>
                </a:extLst>
              </a:tr>
              <a:tr h="370840">
                <a:tc>
                  <a:txBody>
                    <a:bodyPr/>
                    <a:lstStyle/>
                    <a:p>
                      <a:r>
                        <a:rPr lang="en-US" sz="1400" dirty="0" smtClean="0"/>
                        <a:t>Employee Only</a:t>
                      </a:r>
                      <a:endParaRPr lang="en-US" sz="1400" dirty="0"/>
                    </a:p>
                  </a:txBody>
                  <a:tcPr>
                    <a:solidFill>
                      <a:srgbClr val="F4E3F4"/>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$4.74</a:t>
                      </a:r>
                      <a:endParaRPr lang="en-US" sz="1400" b="1" i="0" u="none" strike="noStrike" kern="1200" dirty="0">
                        <a:solidFill>
                          <a:srgbClr val="00549F"/>
                        </a:solidFill>
                        <a:effectLst/>
                        <a:latin typeface="Calibri" panose="020F0502020204030204" pitchFamily="34" charset="0"/>
                        <a:ea typeface="+mn-ea"/>
                        <a:cs typeface="+mn-cs"/>
                      </a:endParaRPr>
                    </a:p>
                  </a:txBody>
                  <a:tcPr marL="3749" marR="3749" marT="3749" marB="0" anchor="ctr">
                    <a:solidFill>
                      <a:srgbClr val="F4E3F4"/>
                    </a:solidFill>
                  </a:tcPr>
                </a:tc>
                <a:extLst>
                  <a:ext uri="{0D108BD9-81ED-4DB2-BD59-A6C34878D82A}">
                    <a16:rowId xmlns:a16="http://schemas.microsoft.com/office/drawing/2014/main" val="38600630"/>
                  </a:ext>
                </a:extLst>
              </a:tr>
              <a:tr h="370840">
                <a:tc>
                  <a:txBody>
                    <a:bodyPr/>
                    <a:lstStyle/>
                    <a:p>
                      <a:r>
                        <a:rPr lang="en-US" sz="1400" dirty="0" smtClean="0"/>
                        <a:t>Employee + Child(</a:t>
                      </a:r>
                      <a:r>
                        <a:rPr lang="en-US" sz="1400" dirty="0" err="1" smtClean="0"/>
                        <a:t>ren</a:t>
                      </a:r>
                      <a:r>
                        <a:rPr lang="en-US" sz="1400" dirty="0" smtClean="0"/>
                        <a:t>)</a:t>
                      </a:r>
                      <a:endParaRPr lang="en-US" sz="1400" dirty="0"/>
                    </a:p>
                  </a:txBody>
                  <a:tcPr>
                    <a:solidFill>
                      <a:srgbClr val="FAF1FA"/>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$11.86</a:t>
                      </a:r>
                      <a:endParaRPr lang="en-US" sz="1400" b="1" i="0" u="none" strike="noStrike" kern="1200" dirty="0">
                        <a:solidFill>
                          <a:srgbClr val="00549F"/>
                        </a:solidFill>
                        <a:effectLst/>
                        <a:latin typeface="Calibri" panose="020F0502020204030204" pitchFamily="34" charset="0"/>
                        <a:ea typeface="+mn-ea"/>
                        <a:cs typeface="+mn-cs"/>
                      </a:endParaRPr>
                    </a:p>
                  </a:txBody>
                  <a:tcPr marL="3749" marR="3749" marT="3749" marB="0" anchor="ctr">
                    <a:solidFill>
                      <a:srgbClr val="FAF1FA"/>
                    </a:solidFill>
                  </a:tcPr>
                </a:tc>
                <a:extLst>
                  <a:ext uri="{0D108BD9-81ED-4DB2-BD59-A6C34878D82A}">
                    <a16:rowId xmlns:a16="http://schemas.microsoft.com/office/drawing/2014/main" val="940901269"/>
                  </a:ext>
                </a:extLst>
              </a:tr>
              <a:tr h="370840">
                <a:tc>
                  <a:txBody>
                    <a:bodyPr/>
                    <a:lstStyle/>
                    <a:p>
                      <a:r>
                        <a:rPr lang="en-US" sz="1400" dirty="0" smtClean="0"/>
                        <a:t>Employee + Spouse</a:t>
                      </a:r>
                      <a:endParaRPr lang="en-US" sz="1400" dirty="0"/>
                    </a:p>
                  </a:txBody>
                  <a:tcPr>
                    <a:solidFill>
                      <a:srgbClr val="F4E3F4"/>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$9.72</a:t>
                      </a:r>
                      <a:endParaRPr lang="en-US" sz="1400" b="1" i="0" u="none" strike="noStrike" kern="1200" dirty="0">
                        <a:solidFill>
                          <a:srgbClr val="00549F"/>
                        </a:solidFill>
                        <a:effectLst/>
                        <a:latin typeface="Calibri" panose="020F0502020204030204" pitchFamily="34" charset="0"/>
                        <a:ea typeface="+mn-ea"/>
                        <a:cs typeface="+mn-cs"/>
                      </a:endParaRPr>
                    </a:p>
                  </a:txBody>
                  <a:tcPr marL="3749" marR="3749" marT="3749" marB="0" anchor="ctr">
                    <a:solidFill>
                      <a:srgbClr val="F4E3F4"/>
                    </a:solidFill>
                  </a:tcPr>
                </a:tc>
                <a:extLst>
                  <a:ext uri="{0D108BD9-81ED-4DB2-BD59-A6C34878D82A}">
                    <a16:rowId xmlns:a16="http://schemas.microsoft.com/office/drawing/2014/main" val="2014298104"/>
                  </a:ext>
                </a:extLst>
              </a:tr>
              <a:tr h="370840">
                <a:tc>
                  <a:txBody>
                    <a:bodyPr/>
                    <a:lstStyle/>
                    <a:p>
                      <a:r>
                        <a:rPr lang="en-US" sz="1400" dirty="0" smtClean="0"/>
                        <a:t>Employee + Family</a:t>
                      </a:r>
                      <a:endParaRPr lang="en-US" sz="1400" dirty="0"/>
                    </a:p>
                  </a:txBody>
                  <a:tcPr>
                    <a:solidFill>
                      <a:srgbClr val="FAF1FA"/>
                    </a:solidFill>
                  </a:tcPr>
                </a:tc>
                <a:tc>
                  <a:txBody>
                    <a:bodyPr/>
                    <a:lstStyle/>
                    <a:p>
                      <a:pPr marL="0" algn="ctr" defTabSz="914400" rtl="0" eaLnBrk="1" fontAlgn="ctr" latinLnBrk="0" hangingPunct="1"/>
                      <a:r>
                        <a:rPr lang="en-US" sz="1400" b="1" i="0" u="none" strike="noStrike" kern="1200" dirty="0" smtClean="0">
                          <a:solidFill>
                            <a:srgbClr val="00549F"/>
                          </a:solidFill>
                          <a:effectLst/>
                          <a:latin typeface="Calibri" panose="020F0502020204030204" pitchFamily="34" charset="0"/>
                          <a:ea typeface="+mn-ea"/>
                          <a:cs typeface="+mn-cs"/>
                        </a:rPr>
                        <a:t>$14.00</a:t>
                      </a:r>
                      <a:endParaRPr lang="en-US" sz="1400" b="1" i="0" u="none" strike="noStrike" kern="1200" dirty="0">
                        <a:solidFill>
                          <a:srgbClr val="00549F"/>
                        </a:solidFill>
                        <a:effectLst/>
                        <a:latin typeface="Calibri" panose="020F0502020204030204" pitchFamily="34" charset="0"/>
                        <a:ea typeface="+mn-ea"/>
                        <a:cs typeface="+mn-cs"/>
                      </a:endParaRPr>
                    </a:p>
                  </a:txBody>
                  <a:tcPr marL="3749" marR="3749" marT="3749" marB="0" anchor="ctr">
                    <a:solidFill>
                      <a:srgbClr val="FAF1FA"/>
                    </a:solidFill>
                  </a:tcPr>
                </a:tc>
                <a:extLst>
                  <a:ext uri="{0D108BD9-81ED-4DB2-BD59-A6C34878D82A}">
                    <a16:rowId xmlns:a16="http://schemas.microsoft.com/office/drawing/2014/main" val="3120086239"/>
                  </a:ext>
                </a:extLst>
              </a:tr>
            </a:tbl>
          </a:graphicData>
        </a:graphic>
      </p:graphicFrame>
      <p:pic>
        <p:nvPicPr>
          <p:cNvPr id="13" name="Picture 12"/>
          <p:cNvPicPr>
            <a:picLocks noChangeAspect="1"/>
          </p:cNvPicPr>
          <p:nvPr/>
        </p:nvPicPr>
        <p:blipFill>
          <a:blip r:embed="rId4"/>
          <a:stretch>
            <a:fillRect/>
          </a:stretch>
        </p:blipFill>
        <p:spPr>
          <a:xfrm>
            <a:off x="4825217" y="3274262"/>
            <a:ext cx="3309808" cy="2202526"/>
          </a:xfrm>
          <a:prstGeom prst="rect">
            <a:avLst/>
          </a:prstGeom>
          <a:effectLst>
            <a:softEdge rad="127000"/>
          </a:effectLst>
        </p:spPr>
      </p:pic>
    </p:spTree>
    <p:custDataLst>
      <p:tags r:id="rId1"/>
    </p:custDataLst>
    <p:extLst>
      <p:ext uri="{BB962C8B-B14F-4D97-AF65-F5344CB8AC3E}">
        <p14:creationId xmlns:p14="http://schemas.microsoft.com/office/powerpoint/2010/main" val="1600472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Vision</a:t>
            </a:r>
            <a:endParaRPr lang="en-US" dirty="0"/>
          </a:p>
        </p:txBody>
      </p:sp>
      <p:sp>
        <p:nvSpPr>
          <p:cNvPr id="6" name="Slide Number Placeholder 5"/>
          <p:cNvSpPr>
            <a:spLocks noGrp="1"/>
          </p:cNvSpPr>
          <p:nvPr>
            <p:ph type="sldNum" sz="quarter" idx="4294967295"/>
          </p:nvPr>
        </p:nvSpPr>
        <p:spPr>
          <a:xfrm>
            <a:off x="6630998" y="6334825"/>
            <a:ext cx="2057400" cy="365125"/>
          </a:xfrm>
        </p:spPr>
        <p:txBody>
          <a:bodyPr/>
          <a:lstStyle/>
          <a:p>
            <a:fld id="{26F1FDF2-9042-4EE4-A335-B60BF21FB517}" type="slidenum">
              <a:rPr lang="en-US" smtClean="0"/>
              <a:pPr/>
              <a:t>24</a:t>
            </a:fld>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53" y="1233995"/>
            <a:ext cx="7524820" cy="4869531"/>
          </a:xfrm>
          <a:prstGeom prst="rect">
            <a:avLst/>
          </a:prstGeom>
        </p:spPr>
      </p:pic>
      <p:pic>
        <p:nvPicPr>
          <p:cNvPr id="9" name="Picture 8"/>
          <p:cNvPicPr>
            <a:picLocks noChangeAspect="1"/>
          </p:cNvPicPr>
          <p:nvPr/>
        </p:nvPicPr>
        <p:blipFill>
          <a:blip r:embed="rId4"/>
          <a:stretch>
            <a:fillRect/>
          </a:stretch>
        </p:blipFill>
        <p:spPr>
          <a:xfrm>
            <a:off x="7596440" y="6176170"/>
            <a:ext cx="895273" cy="559651"/>
          </a:xfrm>
          <a:prstGeom prst="rect">
            <a:avLst/>
          </a:prstGeom>
        </p:spPr>
      </p:pic>
      <p:sp>
        <p:nvSpPr>
          <p:cNvPr id="7" name="TextBox 6"/>
          <p:cNvSpPr txBox="1"/>
          <p:nvPr/>
        </p:nvSpPr>
        <p:spPr>
          <a:xfrm>
            <a:off x="6868275" y="34090"/>
            <a:ext cx="2187330" cy="307777"/>
          </a:xfrm>
          <a:prstGeom prst="rect">
            <a:avLst/>
          </a:prstGeom>
          <a:noFill/>
        </p:spPr>
        <p:txBody>
          <a:bodyPr wrap="none" rtlCol="0">
            <a:spAutoFit/>
          </a:bodyPr>
          <a:lstStyle/>
          <a:p>
            <a:r>
              <a:rPr lang="en-US" sz="1400" dirty="0" smtClean="0">
                <a:hlinkClick r:id="rId5"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4209370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80" r="48036"/>
          <a:stretch/>
        </p:blipFill>
        <p:spPr>
          <a:xfrm>
            <a:off x="3263900" y="-873"/>
            <a:ext cx="6451600" cy="6858000"/>
          </a:xfrm>
          <a:prstGeom prst="rect">
            <a:avLst/>
          </a:prstGeom>
        </p:spPr>
      </p:pic>
      <p:grpSp>
        <p:nvGrpSpPr>
          <p:cNvPr id="19" name="Group 18"/>
          <p:cNvGrpSpPr/>
          <p:nvPr/>
        </p:nvGrpSpPr>
        <p:grpSpPr>
          <a:xfrm>
            <a:off x="-3081338" y="0"/>
            <a:ext cx="11592365" cy="6858000"/>
            <a:chOff x="-3081338" y="0"/>
            <a:chExt cx="11592365" cy="6858000"/>
          </a:xfrm>
        </p:grpSpPr>
        <p:grpSp>
          <p:nvGrpSpPr>
            <p:cNvPr id="20" name="Group 19"/>
            <p:cNvGrpSpPr/>
            <p:nvPr/>
          </p:nvGrpSpPr>
          <p:grpSpPr>
            <a:xfrm>
              <a:off x="146050" y="0"/>
              <a:ext cx="5772150" cy="6858000"/>
              <a:chOff x="-76200" y="0"/>
              <a:chExt cx="5772150" cy="6858000"/>
            </a:xfrm>
            <a:solidFill>
              <a:schemeClr val="bg2"/>
            </a:solidFill>
          </p:grpSpPr>
          <p:sp>
            <p:nvSpPr>
              <p:cNvPr id="30" name="Parallelogram 29"/>
              <p:cNvSpPr/>
              <p:nvPr userDrawn="1"/>
            </p:nvSpPr>
            <p:spPr>
              <a:xfrm>
                <a:off x="1590665" y="0"/>
                <a:ext cx="4105285" cy="6857127"/>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6200" y="0"/>
                <a:ext cx="412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200" y="0"/>
              <a:ext cx="5772150" cy="6858000"/>
              <a:chOff x="-76200" y="0"/>
              <a:chExt cx="5772150" cy="6858000"/>
            </a:xfrm>
          </p:grpSpPr>
          <p:sp>
            <p:nvSpPr>
              <p:cNvPr id="28" name="Parallelogram 27"/>
              <p:cNvSpPr/>
              <p:nvPr userDrawn="1"/>
            </p:nvSpPr>
            <p:spPr>
              <a:xfrm>
                <a:off x="1590665" y="0"/>
                <a:ext cx="4105285" cy="6857127"/>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6200" y="0"/>
                <a:ext cx="4124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081338" y="279400"/>
              <a:ext cx="6299200" cy="6299200"/>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7639394" y="5844451"/>
              <a:ext cx="404185" cy="675117"/>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a:off x="8106842" y="5844451"/>
              <a:ext cx="404185" cy="675117"/>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5" name="Group 24"/>
            <p:cNvGrpSpPr/>
            <p:nvPr/>
          </p:nvGrpSpPr>
          <p:grpSpPr>
            <a:xfrm>
              <a:off x="-353683" y="5844451"/>
              <a:ext cx="7918590" cy="675117"/>
              <a:chOff x="-353683" y="5844451"/>
              <a:chExt cx="7918590" cy="675117"/>
            </a:xfrm>
          </p:grpSpPr>
          <p:sp>
            <p:nvSpPr>
              <p:cNvPr id="26" name="Parallelogram 25"/>
              <p:cNvSpPr/>
              <p:nvPr/>
            </p:nvSpPr>
            <p:spPr>
              <a:xfrm>
                <a:off x="7160722" y="5844451"/>
                <a:ext cx="404185" cy="675117"/>
              </a:xfrm>
              <a:prstGeom prst="parallelogram">
                <a:avLst>
                  <a:gd name="adj" fmla="val 380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3683" y="5844451"/>
                <a:ext cx="7712015" cy="675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itle 6"/>
          <p:cNvSpPr txBox="1">
            <a:spLocks/>
          </p:cNvSpPr>
          <p:nvPr/>
        </p:nvSpPr>
        <p:spPr>
          <a:xfrm>
            <a:off x="647699" y="2662934"/>
            <a:ext cx="4089401" cy="1532132"/>
          </a:xfrm>
          <a:prstGeom prst="rect">
            <a:avLst/>
          </a:prstGeom>
        </p:spPr>
        <p:txBody>
          <a:bodyPr/>
          <a:lstStyle>
            <a:lvl1pPr algn="l" defTabSz="914400" rtl="0" eaLnBrk="1" latinLnBrk="0" hangingPunct="1">
              <a:lnSpc>
                <a:spcPct val="90000"/>
              </a:lnSpc>
              <a:spcBef>
                <a:spcPct val="0"/>
              </a:spcBef>
              <a:buNone/>
              <a:defRPr sz="4000" kern="1200" spc="300" baseline="0">
                <a:solidFill>
                  <a:schemeClr val="tx1"/>
                </a:solidFill>
                <a:latin typeface="Arial" panose="020B0604020202020204" pitchFamily="34" charset="0"/>
                <a:ea typeface="+mj-ea"/>
                <a:cs typeface="Arial" panose="020B0604020202020204" pitchFamily="34" charset="0"/>
              </a:defRPr>
            </a:lvl1pPr>
          </a:lstStyle>
          <a:p>
            <a:r>
              <a:rPr lang="en-US" sz="5000" b="1" dirty="0" smtClean="0">
                <a:solidFill>
                  <a:schemeClr val="bg2"/>
                </a:solidFill>
                <a:latin typeface="Arial Narrow" panose="020B0606020202030204" pitchFamily="34" charset="0"/>
              </a:rPr>
              <a:t>Life Insurance</a:t>
            </a:r>
          </a:p>
        </p:txBody>
      </p:sp>
    </p:spTree>
    <p:extLst>
      <p:ext uri="{BB962C8B-B14F-4D97-AF65-F5344CB8AC3E}">
        <p14:creationId xmlns:p14="http://schemas.microsoft.com/office/powerpoint/2010/main" val="2481559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641350" y="2330571"/>
            <a:ext cx="3526865" cy="4343279"/>
          </a:xfrm>
        </p:spPr>
        <p:txBody>
          <a:bodyPr/>
          <a:lstStyle/>
          <a:p>
            <a:r>
              <a:rPr lang="en-US" sz="1800" dirty="0" smtClean="0">
                <a:solidFill>
                  <a:srgbClr val="6AC5AD"/>
                </a:solidFill>
              </a:rPr>
              <a:t>Basic </a:t>
            </a:r>
            <a:r>
              <a:rPr lang="en-US" sz="1800" dirty="0">
                <a:solidFill>
                  <a:srgbClr val="6AC5AD"/>
                </a:solidFill>
              </a:rPr>
              <a:t>life insurance </a:t>
            </a:r>
            <a:r>
              <a:rPr lang="en-US" sz="1800" dirty="0" smtClean="0"/>
              <a:t>coverage:</a:t>
            </a:r>
            <a:endParaRPr lang="en-US" sz="1800" dirty="0"/>
          </a:p>
          <a:p>
            <a:pPr lvl="1"/>
            <a:r>
              <a:rPr lang="en-US" sz="1800" dirty="0" smtClean="0"/>
              <a:t>2 </a:t>
            </a:r>
            <a:r>
              <a:rPr lang="en-US" sz="1800" dirty="0"/>
              <a:t>x salary to $500,000 </a:t>
            </a:r>
            <a:r>
              <a:rPr lang="en-US" sz="1800" dirty="0" smtClean="0"/>
              <a:t>maximum</a:t>
            </a:r>
          </a:p>
          <a:p>
            <a:pPr lvl="1"/>
            <a:endParaRPr lang="en-US" sz="1800" dirty="0"/>
          </a:p>
          <a:p>
            <a:r>
              <a:rPr lang="en-US" sz="1800" dirty="0">
                <a:solidFill>
                  <a:srgbClr val="6AC5AD"/>
                </a:solidFill>
              </a:rPr>
              <a:t>Employee supplemental life </a:t>
            </a:r>
            <a:r>
              <a:rPr lang="en-US" sz="1800" dirty="0" smtClean="0"/>
              <a:t>insurance:</a:t>
            </a:r>
            <a:endParaRPr lang="en-US" sz="1800" dirty="0"/>
          </a:p>
          <a:p>
            <a:pPr lvl="1"/>
            <a:r>
              <a:rPr lang="en-US" sz="1800" dirty="0"/>
              <a:t>$10,000 increments up to the lesser of 5 times your annual </a:t>
            </a:r>
            <a:r>
              <a:rPr lang="en-US" sz="1800" dirty="0" smtClean="0"/>
              <a:t>salary or </a:t>
            </a:r>
            <a:r>
              <a:rPr lang="en-US" sz="1800" dirty="0"/>
              <a:t>$500,000</a:t>
            </a:r>
          </a:p>
          <a:p>
            <a:endParaRPr lang="en-US" dirty="0"/>
          </a:p>
        </p:txBody>
      </p:sp>
      <p:sp>
        <p:nvSpPr>
          <p:cNvPr id="3" name="Slide Number Placeholder 2"/>
          <p:cNvSpPr>
            <a:spLocks noGrp="1"/>
          </p:cNvSpPr>
          <p:nvPr>
            <p:ph type="sldNum" sz="quarter" idx="17"/>
          </p:nvPr>
        </p:nvSpPr>
        <p:spPr/>
        <p:txBody>
          <a:bodyPr/>
          <a:lstStyle/>
          <a:p>
            <a:fld id="{26F1FDF2-9042-4EE4-A335-B60BF21FB517}" type="slidenum">
              <a:rPr lang="en-US" smtClean="0"/>
              <a:pPr/>
              <a:t>26</a:t>
            </a:fld>
            <a:endParaRPr lang="en-US" dirty="0"/>
          </a:p>
        </p:txBody>
      </p:sp>
      <p:sp>
        <p:nvSpPr>
          <p:cNvPr id="4" name="Title 3"/>
          <p:cNvSpPr>
            <a:spLocks noGrp="1"/>
          </p:cNvSpPr>
          <p:nvPr>
            <p:ph type="title"/>
          </p:nvPr>
        </p:nvSpPr>
        <p:spPr/>
        <p:txBody>
          <a:bodyPr/>
          <a:lstStyle/>
          <a:p>
            <a:r>
              <a:rPr lang="en-US" dirty="0" smtClean="0"/>
              <a:t>Life and AD&amp;D</a:t>
            </a:r>
            <a:endParaRPr lang="en-US" dirty="0"/>
          </a:p>
        </p:txBody>
      </p:sp>
      <p:pic>
        <p:nvPicPr>
          <p:cNvPr id="6" name="Picture 5"/>
          <p:cNvPicPr>
            <a:picLocks noChangeAspect="1"/>
          </p:cNvPicPr>
          <p:nvPr/>
        </p:nvPicPr>
        <p:blipFill>
          <a:blip r:embed="rId3"/>
          <a:stretch>
            <a:fillRect/>
          </a:stretch>
        </p:blipFill>
        <p:spPr>
          <a:xfrm>
            <a:off x="7731304" y="6225492"/>
            <a:ext cx="1182029" cy="590550"/>
          </a:xfrm>
          <a:prstGeom prst="rect">
            <a:avLst/>
          </a:prstGeom>
        </p:spPr>
      </p:pic>
      <p:sp>
        <p:nvSpPr>
          <p:cNvPr id="2" name="TextBox 1"/>
          <p:cNvSpPr txBox="1"/>
          <p:nvPr/>
        </p:nvSpPr>
        <p:spPr>
          <a:xfrm>
            <a:off x="945586" y="1279858"/>
            <a:ext cx="7186647"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Life and AD&amp;D benefits </a:t>
            </a:r>
            <a:r>
              <a:rPr lang="en-US" dirty="0" smtClean="0">
                <a:latin typeface="Arial" panose="020B0604020202020204" pitchFamily="34" charset="0"/>
                <a:cs typeface="Arial" panose="020B0604020202020204" pitchFamily="34" charset="0"/>
              </a:rPr>
              <a:t>protect </a:t>
            </a:r>
            <a:r>
              <a:rPr lang="en-US" dirty="0">
                <a:latin typeface="Arial" panose="020B0604020202020204" pitchFamily="34" charset="0"/>
                <a:cs typeface="Arial" panose="020B0604020202020204" pitchFamily="34" charset="0"/>
              </a:rPr>
              <a:t>your family in the event of your </a:t>
            </a:r>
            <a:r>
              <a:rPr lang="en-US" dirty="0" smtClean="0">
                <a:latin typeface="Arial" panose="020B0604020202020204" pitchFamily="34" charset="0"/>
                <a:cs typeface="Arial" panose="020B0604020202020204" pitchFamily="34" charset="0"/>
              </a:rPr>
              <a:t>death</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while you are actively employed at </a:t>
            </a:r>
            <a:r>
              <a:rPr lang="en-US" dirty="0" err="1">
                <a:latin typeface="Arial" panose="020B0604020202020204" pitchFamily="34" charset="0"/>
                <a:cs typeface="Arial" panose="020B0604020202020204" pitchFamily="34" charset="0"/>
              </a:rPr>
              <a:t>Athletico</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587851" y="2275008"/>
            <a:ext cx="4325482"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solidFill>
                  <a:srgbClr val="6AC5AD"/>
                </a:solidFill>
                <a:latin typeface="Arial" panose="020B0604020202020204" pitchFamily="34" charset="0"/>
                <a:cs typeface="Arial" panose="020B0604020202020204" pitchFamily="34" charset="0"/>
              </a:rPr>
              <a:t>Spousal/domestic partner supplemental life insurance:</a:t>
            </a:r>
          </a:p>
          <a:p>
            <a:pPr marL="742950" lvl="1" indent="-285750">
              <a:buFont typeface="Wingdings" panose="05000000000000000000" pitchFamily="2" charset="2"/>
              <a:buChar char="§"/>
            </a:pPr>
            <a:r>
              <a:rPr lang="en-US" dirty="0" smtClean="0">
                <a:solidFill>
                  <a:srgbClr val="737577"/>
                </a:solidFill>
                <a:latin typeface="Arial" panose="020B0604020202020204" pitchFamily="34" charset="0"/>
                <a:cs typeface="Arial" panose="020B0604020202020204" pitchFamily="34" charset="0"/>
              </a:rPr>
              <a:t>$5,000 increments up to the lesser of the employee’s salary or $100,000</a:t>
            </a:r>
          </a:p>
          <a:p>
            <a:pPr marL="742950"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solidFill>
                  <a:srgbClr val="6AC5AD"/>
                </a:solidFill>
                <a:latin typeface="Arial" panose="020B0604020202020204" pitchFamily="34" charset="0"/>
                <a:cs typeface="Arial" panose="020B0604020202020204" pitchFamily="34" charset="0"/>
              </a:rPr>
              <a:t>Child supplemental life insurance:</a:t>
            </a:r>
          </a:p>
          <a:p>
            <a:pPr marL="742950" lvl="1" indent="-285750">
              <a:buFont typeface="Wingdings" panose="05000000000000000000" pitchFamily="2" charset="2"/>
              <a:buChar char="§"/>
            </a:pPr>
            <a:r>
              <a:rPr lang="en-US" dirty="0" smtClean="0">
                <a:solidFill>
                  <a:srgbClr val="737577"/>
                </a:solidFill>
                <a:latin typeface="Arial" panose="020B0604020202020204" pitchFamily="34" charset="0"/>
                <a:cs typeface="Arial" panose="020B0604020202020204" pitchFamily="34" charset="0"/>
              </a:rPr>
              <a:t>$10,000 flat</a:t>
            </a:r>
            <a:endParaRPr lang="en-US" dirty="0">
              <a:solidFill>
                <a:srgbClr val="737577"/>
              </a:solidFill>
              <a:latin typeface="Arial" panose="020B0604020202020204" pitchFamily="34" charset="0"/>
              <a:cs typeface="Arial" panose="020B0604020202020204" pitchFamily="34" charset="0"/>
            </a:endParaRPr>
          </a:p>
        </p:txBody>
      </p:sp>
      <p:sp>
        <p:nvSpPr>
          <p:cNvPr id="8" name="TextBox 7"/>
          <p:cNvSpPr txBox="1"/>
          <p:nvPr/>
        </p:nvSpPr>
        <p:spPr>
          <a:xfrm>
            <a:off x="4747074" y="4645809"/>
            <a:ext cx="4007036" cy="800219"/>
          </a:xfrm>
          <a:prstGeom prst="rect">
            <a:avLst/>
          </a:prstGeom>
          <a:solidFill>
            <a:srgbClr val="EE745D"/>
          </a:solidFill>
        </p:spPr>
        <p:txBody>
          <a:bodyPr wrap="square" rtlCol="0">
            <a:spAutoFit/>
          </a:bodyPr>
          <a:lstStyle/>
          <a:p>
            <a:r>
              <a:rPr lang="en-US" b="1" dirty="0" smtClean="0">
                <a:solidFill>
                  <a:schemeClr val="bg1"/>
                </a:solidFill>
              </a:rPr>
              <a:t>Reminder! </a:t>
            </a:r>
          </a:p>
          <a:p>
            <a:r>
              <a:rPr lang="en-US" sz="1400" b="1" dirty="0" smtClean="0">
                <a:solidFill>
                  <a:schemeClr val="bg1"/>
                </a:solidFill>
              </a:rPr>
              <a:t>Don’t forget to designate your primary and secondary (if applicable) beneficiaries.</a:t>
            </a:r>
            <a:endParaRPr lang="en-US" sz="1400" dirty="0"/>
          </a:p>
        </p:txBody>
      </p:sp>
      <p:sp>
        <p:nvSpPr>
          <p:cNvPr id="9" name="TextBox 8"/>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3977039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2944" y="-874"/>
            <a:ext cx="7645059" cy="6858873"/>
          </a:xfrm>
          <a:prstGeom prst="rect">
            <a:avLst/>
          </a:prstGeom>
        </p:spPr>
      </p:pic>
      <p:grpSp>
        <p:nvGrpSpPr>
          <p:cNvPr id="19" name="Group 18"/>
          <p:cNvGrpSpPr/>
          <p:nvPr/>
        </p:nvGrpSpPr>
        <p:grpSpPr>
          <a:xfrm>
            <a:off x="-3081338" y="0"/>
            <a:ext cx="11592365" cy="6858000"/>
            <a:chOff x="-3081338" y="0"/>
            <a:chExt cx="11592365" cy="6858000"/>
          </a:xfrm>
        </p:grpSpPr>
        <p:grpSp>
          <p:nvGrpSpPr>
            <p:cNvPr id="20" name="Group 19"/>
            <p:cNvGrpSpPr/>
            <p:nvPr/>
          </p:nvGrpSpPr>
          <p:grpSpPr>
            <a:xfrm>
              <a:off x="146050" y="0"/>
              <a:ext cx="5772150" cy="6858000"/>
              <a:chOff x="-76200" y="0"/>
              <a:chExt cx="5772150" cy="6858000"/>
            </a:xfrm>
            <a:solidFill>
              <a:schemeClr val="bg2"/>
            </a:solidFill>
          </p:grpSpPr>
          <p:sp>
            <p:nvSpPr>
              <p:cNvPr id="30" name="Parallelogram 29"/>
              <p:cNvSpPr/>
              <p:nvPr userDrawn="1"/>
            </p:nvSpPr>
            <p:spPr>
              <a:xfrm>
                <a:off x="1590665" y="0"/>
                <a:ext cx="4105285" cy="6857127"/>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6200" y="0"/>
                <a:ext cx="412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200" y="0"/>
              <a:ext cx="5772150" cy="6858000"/>
              <a:chOff x="-76200" y="0"/>
              <a:chExt cx="5772150" cy="6858000"/>
            </a:xfrm>
          </p:grpSpPr>
          <p:sp>
            <p:nvSpPr>
              <p:cNvPr id="28" name="Parallelogram 27"/>
              <p:cNvSpPr/>
              <p:nvPr userDrawn="1"/>
            </p:nvSpPr>
            <p:spPr>
              <a:xfrm>
                <a:off x="1590665" y="0"/>
                <a:ext cx="4105285" cy="6857127"/>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6200" y="0"/>
                <a:ext cx="4124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081338" y="279400"/>
              <a:ext cx="6299200" cy="6299200"/>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7639394" y="5844451"/>
              <a:ext cx="404185" cy="675117"/>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a:off x="8106842" y="5844451"/>
              <a:ext cx="404185" cy="675117"/>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5" name="Group 24"/>
            <p:cNvGrpSpPr/>
            <p:nvPr/>
          </p:nvGrpSpPr>
          <p:grpSpPr>
            <a:xfrm>
              <a:off x="-353683" y="5844451"/>
              <a:ext cx="7918590" cy="675117"/>
              <a:chOff x="-353683" y="5844451"/>
              <a:chExt cx="7918590" cy="675117"/>
            </a:xfrm>
          </p:grpSpPr>
          <p:sp>
            <p:nvSpPr>
              <p:cNvPr id="26" name="Parallelogram 25"/>
              <p:cNvSpPr/>
              <p:nvPr/>
            </p:nvSpPr>
            <p:spPr>
              <a:xfrm>
                <a:off x="7160722" y="5844451"/>
                <a:ext cx="404185" cy="675117"/>
              </a:xfrm>
              <a:prstGeom prst="parallelogram">
                <a:avLst>
                  <a:gd name="adj" fmla="val 380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3683" y="5844451"/>
                <a:ext cx="7712015" cy="675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itle 6"/>
          <p:cNvSpPr txBox="1">
            <a:spLocks/>
          </p:cNvSpPr>
          <p:nvPr/>
        </p:nvSpPr>
        <p:spPr>
          <a:xfrm>
            <a:off x="647699" y="2662934"/>
            <a:ext cx="4089401" cy="1532132"/>
          </a:xfrm>
          <a:prstGeom prst="rect">
            <a:avLst/>
          </a:prstGeom>
        </p:spPr>
        <p:txBody>
          <a:bodyPr/>
          <a:lstStyle>
            <a:lvl1pPr algn="l" defTabSz="914400" rtl="0" eaLnBrk="1" latinLnBrk="0" hangingPunct="1">
              <a:lnSpc>
                <a:spcPct val="90000"/>
              </a:lnSpc>
              <a:spcBef>
                <a:spcPct val="0"/>
              </a:spcBef>
              <a:buNone/>
              <a:defRPr sz="4000" kern="1200" spc="300" baseline="0">
                <a:solidFill>
                  <a:schemeClr val="tx1"/>
                </a:solidFill>
                <a:latin typeface="Arial" panose="020B0604020202020204" pitchFamily="34" charset="0"/>
                <a:ea typeface="+mj-ea"/>
                <a:cs typeface="Arial" panose="020B0604020202020204" pitchFamily="34" charset="0"/>
              </a:defRPr>
            </a:lvl1pPr>
          </a:lstStyle>
          <a:p>
            <a:r>
              <a:rPr lang="en-US" sz="5000" b="1" dirty="0" smtClean="0">
                <a:solidFill>
                  <a:schemeClr val="bg2"/>
                </a:solidFill>
                <a:latin typeface="Arial Narrow" panose="020B0606020202030204" pitchFamily="34" charset="0"/>
              </a:rPr>
              <a:t>Disability Insurance</a:t>
            </a:r>
          </a:p>
        </p:txBody>
      </p:sp>
    </p:spTree>
    <p:extLst>
      <p:ext uri="{BB962C8B-B14F-4D97-AF65-F5344CB8AC3E}">
        <p14:creationId xmlns:p14="http://schemas.microsoft.com/office/powerpoint/2010/main" val="48684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8650" y="1638300"/>
            <a:ext cx="7886700" cy="4533900"/>
          </a:xfrm>
          <a:prstGeom prst="rect">
            <a:avLst/>
          </a:prstGeom>
        </p:spPr>
        <p:txBody>
          <a:bodyPr>
            <a:normAutofit/>
          </a:bodyPr>
          <a:lstStyle/>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If </a:t>
            </a:r>
            <a:r>
              <a:rPr lang="en-US" sz="1800" dirty="0">
                <a:latin typeface="Arial" panose="020B0604020202020204" pitchFamily="34" charset="0"/>
                <a:cs typeface="Arial" panose="020B0604020202020204" pitchFamily="34" charset="0"/>
              </a:rPr>
              <a:t>you become ill or </a:t>
            </a:r>
            <a:r>
              <a:rPr lang="en-US" sz="1800" dirty="0" smtClean="0">
                <a:latin typeface="Arial" panose="020B0604020202020204" pitchFamily="34" charset="0"/>
                <a:cs typeface="Arial" panose="020B0604020202020204" pitchFamily="34" charset="0"/>
              </a:rPr>
              <a:t>injured (non-work related), </a:t>
            </a:r>
            <a:r>
              <a:rPr lang="en-US" sz="1800" dirty="0">
                <a:latin typeface="Arial" panose="020B0604020202020204" pitchFamily="34" charset="0"/>
                <a:cs typeface="Arial" panose="020B0604020202020204" pitchFamily="34" charset="0"/>
              </a:rPr>
              <a:t>these benefits ensure income protection for both brief absences and long periods of </a:t>
            </a:r>
            <a:r>
              <a:rPr lang="en-US" sz="1800" dirty="0" smtClean="0">
                <a:latin typeface="Arial" panose="020B0604020202020204" pitchFamily="34" charset="0"/>
                <a:cs typeface="Arial" panose="020B0604020202020204" pitchFamily="34" charset="0"/>
              </a:rPr>
              <a:t>disability</a:t>
            </a:r>
          </a:p>
          <a:p>
            <a:pPr marL="342900" indent="-342900">
              <a:buFont typeface="Arial" panose="020B0604020202020204" pitchFamily="34" charset="0"/>
              <a:buChar char="•"/>
            </a:pPr>
            <a:r>
              <a:rPr lang="en-US" sz="1800" b="1" dirty="0" smtClean="0">
                <a:solidFill>
                  <a:srgbClr val="6AC5AD"/>
                </a:solidFill>
                <a:latin typeface="Arial" panose="020B0604020202020204" pitchFamily="34" charset="0"/>
                <a:cs typeface="Arial" panose="020B0604020202020204" pitchFamily="34" charset="0"/>
              </a:rPr>
              <a:t>Short-term disability: </a:t>
            </a:r>
            <a:r>
              <a:rPr lang="en-US" sz="1800" dirty="0" smtClean="0">
                <a:latin typeface="Arial" panose="020B0604020202020204" pitchFamily="34" charset="0"/>
                <a:cs typeface="Arial" panose="020B0604020202020204" pitchFamily="34" charset="0"/>
              </a:rPr>
              <a:t>available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all employees </a:t>
            </a:r>
            <a:r>
              <a:rPr lang="en-US" sz="1800" dirty="0">
                <a:latin typeface="Arial" panose="020B0604020202020204" pitchFamily="34" charset="0"/>
                <a:cs typeface="Arial" panose="020B0604020202020204" pitchFamily="34" charset="0"/>
              </a:rPr>
              <a:t>working </a:t>
            </a:r>
            <a:r>
              <a:rPr lang="en-US" sz="1800" dirty="0" smtClean="0">
                <a:latin typeface="Arial" panose="020B0604020202020204" pitchFamily="34" charset="0"/>
                <a:cs typeface="Arial" panose="020B0604020202020204" pitchFamily="34" charset="0"/>
              </a:rPr>
              <a:t>24+ </a:t>
            </a:r>
            <a:r>
              <a:rPr lang="en-US" sz="1800" dirty="0">
                <a:latin typeface="Arial" panose="020B0604020202020204" pitchFamily="34" charset="0"/>
                <a:cs typeface="Arial" panose="020B0604020202020204" pitchFamily="34" charset="0"/>
              </a:rPr>
              <a:t>hours per </a:t>
            </a:r>
            <a:r>
              <a:rPr lang="en-US" sz="1800" dirty="0" smtClean="0">
                <a:latin typeface="Arial" panose="020B0604020202020204" pitchFamily="34" charset="0"/>
                <a:cs typeface="Arial" panose="020B0604020202020204" pitchFamily="34" charset="0"/>
              </a:rPr>
              <a:t>week and has been increased to 6 months (26 weeks)</a:t>
            </a: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1" dirty="0" smtClean="0">
                <a:solidFill>
                  <a:srgbClr val="6AC5AD"/>
                </a:solidFill>
                <a:latin typeface="Arial" panose="020B0604020202020204" pitchFamily="34" charset="0"/>
                <a:cs typeface="Arial" panose="020B0604020202020204" pitchFamily="34" charset="0"/>
              </a:rPr>
              <a:t>Long-term disability: </a:t>
            </a:r>
            <a:r>
              <a:rPr lang="en-US" sz="1800" dirty="0" smtClean="0">
                <a:latin typeface="Arial" panose="020B0604020202020204" pitchFamily="34" charset="0"/>
                <a:cs typeface="Arial" panose="020B0604020202020204" pitchFamily="34" charset="0"/>
              </a:rPr>
              <a:t>available to all full-time employees working 40 hours per week</a:t>
            </a:r>
          </a:p>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Both short- term and long-term disability are a 100% Athletico paid benefit provided by Voya</a:t>
            </a:r>
          </a:p>
          <a:p>
            <a:pPr marL="285750" indent="-285750">
              <a:buFont typeface="Arial" panose="020B0604020202020204" pitchFamily="34" charset="0"/>
              <a:buChar char="•"/>
            </a:pPr>
            <a:r>
              <a:rPr lang="en-US" sz="1800" b="1" dirty="0" smtClean="0">
                <a:solidFill>
                  <a:srgbClr val="6AC5AD"/>
                </a:solidFill>
                <a:latin typeface="Arial" panose="020B0604020202020204" pitchFamily="34" charset="0"/>
                <a:cs typeface="Arial" panose="020B0604020202020204" pitchFamily="34" charset="0"/>
              </a:rPr>
              <a:t>Buy-up Long-term disability*: </a:t>
            </a:r>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o </a:t>
            </a:r>
            <a:r>
              <a:rPr lang="en-US" sz="1800" dirty="0">
                <a:latin typeface="Arial" panose="020B0604020202020204" pitchFamily="34" charset="0"/>
                <a:cs typeface="Arial" panose="020B0604020202020204" pitchFamily="34" charset="0"/>
              </a:rPr>
              <a:t>add more </a:t>
            </a:r>
            <a:r>
              <a:rPr lang="en-US" sz="1800" dirty="0" smtClean="0">
                <a:latin typeface="Arial" panose="020B0604020202020204" pitchFamily="34" charset="0"/>
                <a:cs typeface="Arial" panose="020B0604020202020204" pitchFamily="34" charset="0"/>
              </a:rPr>
              <a:t>protection, you </a:t>
            </a:r>
            <a:r>
              <a:rPr lang="en-US" sz="1800" dirty="0">
                <a:latin typeface="Arial" panose="020B0604020202020204" pitchFamily="34" charset="0"/>
                <a:cs typeface="Arial" panose="020B0604020202020204" pitchFamily="34" charset="0"/>
              </a:rPr>
              <a:t>can purchase a supplemental policy </a:t>
            </a:r>
            <a:r>
              <a:rPr lang="en-US" sz="1800" dirty="0" smtClean="0">
                <a:latin typeface="Arial" panose="020B0604020202020204" pitchFamily="34" charset="0"/>
                <a:cs typeface="Arial" panose="020B0604020202020204" pitchFamily="34" charset="0"/>
              </a:rPr>
              <a:t>that will </a:t>
            </a:r>
            <a:r>
              <a:rPr lang="en-US" sz="1800" dirty="0">
                <a:latin typeface="Arial" panose="020B0604020202020204" pitchFamily="34" charset="0"/>
                <a:cs typeface="Arial" panose="020B0604020202020204" pitchFamily="34" charset="0"/>
              </a:rPr>
              <a:t>increase your </a:t>
            </a:r>
            <a:r>
              <a:rPr lang="en-US" sz="1800" dirty="0" smtClean="0">
                <a:latin typeface="Arial" panose="020B0604020202020204" pitchFamily="34" charset="0"/>
                <a:cs typeface="Arial" panose="020B0604020202020204" pitchFamily="34" charset="0"/>
              </a:rPr>
              <a:t>company paid long-term disability benefit amount. This option is 100% employee paid, and the benefit is subject to approval of evidence of insurability.</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600" dirty="0" smtClean="0">
                <a:solidFill>
                  <a:srgbClr val="6AC5AD"/>
                </a:solidFill>
                <a:latin typeface="Arial" panose="020B0604020202020204" pitchFamily="34" charset="0"/>
                <a:cs typeface="Arial" panose="020B0604020202020204" pitchFamily="34" charset="0"/>
              </a:rPr>
              <a:t>* </a:t>
            </a:r>
            <a:r>
              <a:rPr lang="en-US" sz="1400" dirty="0" smtClean="0">
                <a:solidFill>
                  <a:srgbClr val="6AC5AD"/>
                </a:solidFill>
              </a:rPr>
              <a:t>This </a:t>
            </a:r>
            <a:r>
              <a:rPr lang="en-US" sz="1400" dirty="0">
                <a:solidFill>
                  <a:srgbClr val="6AC5AD"/>
                </a:solidFill>
              </a:rPr>
              <a:t>coverage requires evidence of insurability (EOI) before the coverage will take effect. You must complete the EOI form in </a:t>
            </a:r>
            <a:r>
              <a:rPr lang="en-US" sz="1400" dirty="0" err="1">
                <a:solidFill>
                  <a:srgbClr val="6AC5AD"/>
                </a:solidFill>
              </a:rPr>
              <a:t>myADP</a:t>
            </a:r>
            <a:r>
              <a:rPr lang="en-US" sz="1400" dirty="0">
                <a:solidFill>
                  <a:srgbClr val="6AC5AD"/>
                </a:solidFill>
              </a:rPr>
              <a:t> within 4 weeks of electing coverage. Voya's underwriting team will review your completed form to determine if your coverage will be approved.  If approved, you will start to see premium deductions within the next 2-3 pay periods.</a:t>
            </a:r>
            <a:endParaRPr lang="en-US" sz="1400" dirty="0" smtClean="0">
              <a:solidFill>
                <a:srgbClr val="6AC5AD"/>
              </a:solidFill>
              <a:latin typeface="Arial" panose="020B0604020202020204" pitchFamily="34" charset="0"/>
              <a:cs typeface="Arial" panose="020B0604020202020204" pitchFamily="34" charset="0"/>
            </a:endParaRPr>
          </a:p>
        </p:txBody>
      </p:sp>
      <p:sp>
        <p:nvSpPr>
          <p:cNvPr id="9" name="Title 6"/>
          <p:cNvSpPr txBox="1">
            <a:spLocks/>
          </p:cNvSpPr>
          <p:nvPr/>
        </p:nvSpPr>
        <p:spPr>
          <a:xfrm>
            <a:off x="628650" y="549893"/>
            <a:ext cx="8274050" cy="454205"/>
          </a:xfrm>
          <a:prstGeom prst="rect">
            <a:avLst/>
          </a:prstGeom>
        </p:spPr>
        <p:txBody>
          <a:bodyPr anchor="ctr"/>
          <a:lstStyle>
            <a:defPPr>
              <a:defRPr lang="en-US"/>
            </a:defPPr>
            <a:lvl1pPr>
              <a:lnSpc>
                <a:spcPct val="90000"/>
              </a:lnSpc>
              <a:spcBef>
                <a:spcPct val="0"/>
              </a:spcBef>
              <a:buNone/>
              <a:defRPr sz="2800" b="1">
                <a:solidFill>
                  <a:schemeClr val="bg1"/>
                </a:solidFill>
                <a:latin typeface="Arial Narrow" panose="020B0606020202030204" pitchFamily="34" charset="0"/>
                <a:ea typeface="+mj-ea"/>
                <a:cs typeface="Arial" panose="020B0604020202020204" pitchFamily="34" charset="0"/>
              </a:defRPr>
            </a:lvl1pPr>
          </a:lstStyle>
          <a:p>
            <a:r>
              <a:rPr lang="en-US" dirty="0"/>
              <a:t>Disability Insurance</a:t>
            </a:r>
          </a:p>
        </p:txBody>
      </p:sp>
      <p:pic>
        <p:nvPicPr>
          <p:cNvPr id="4" name="Picture 3"/>
          <p:cNvPicPr>
            <a:picLocks noChangeAspect="1"/>
          </p:cNvPicPr>
          <p:nvPr/>
        </p:nvPicPr>
        <p:blipFill>
          <a:blip r:embed="rId3"/>
          <a:stretch>
            <a:fillRect/>
          </a:stretch>
        </p:blipFill>
        <p:spPr>
          <a:xfrm>
            <a:off x="7720671" y="6172200"/>
            <a:ext cx="1182029" cy="590550"/>
          </a:xfrm>
          <a:prstGeom prst="rect">
            <a:avLst/>
          </a:prstGeom>
        </p:spPr>
      </p:pic>
    </p:spTree>
    <p:custDataLst>
      <p:tags r:id="rId1"/>
    </p:custDataLst>
    <p:extLst>
      <p:ext uri="{BB962C8B-B14F-4D97-AF65-F5344CB8AC3E}">
        <p14:creationId xmlns:p14="http://schemas.microsoft.com/office/powerpoint/2010/main" val="2954986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41350" y="1672483"/>
            <a:ext cx="3868340" cy="357136"/>
          </a:xfrm>
        </p:spPr>
        <p:txBody>
          <a:bodyPr/>
          <a:lstStyle/>
          <a:p>
            <a:r>
              <a:rPr lang="en-US" sz="1800" dirty="0" smtClean="0">
                <a:solidFill>
                  <a:srgbClr val="6AC5AD"/>
                </a:solidFill>
              </a:rPr>
              <a:t>100% Athletico paid</a:t>
            </a:r>
            <a:endParaRPr lang="en-US" sz="1800" dirty="0">
              <a:solidFill>
                <a:srgbClr val="6AC5AD"/>
              </a:solidFill>
            </a:endParaRPr>
          </a:p>
        </p:txBody>
      </p:sp>
      <p:sp>
        <p:nvSpPr>
          <p:cNvPr id="7" name="Text Placeholder 6"/>
          <p:cNvSpPr>
            <a:spLocks noGrp="1"/>
          </p:cNvSpPr>
          <p:nvPr>
            <p:ph type="body" sz="quarter" idx="3"/>
          </p:nvPr>
        </p:nvSpPr>
        <p:spPr>
          <a:xfrm>
            <a:off x="4629150" y="1575819"/>
            <a:ext cx="2064258" cy="411956"/>
          </a:xfrm>
        </p:spPr>
        <p:txBody>
          <a:bodyPr/>
          <a:lstStyle/>
          <a:p>
            <a:r>
              <a:rPr lang="en-US" sz="1800" dirty="0" smtClean="0">
                <a:solidFill>
                  <a:srgbClr val="6AC5AD"/>
                </a:solidFill>
              </a:rPr>
              <a:t>100% Employee paid</a:t>
            </a:r>
            <a:endParaRPr lang="en-US" sz="1800" dirty="0">
              <a:solidFill>
                <a:srgbClr val="6AC5AD"/>
              </a:solidFill>
            </a:endParaRPr>
          </a:p>
        </p:txBody>
      </p:sp>
      <p:sp>
        <p:nvSpPr>
          <p:cNvPr id="4" name="Title 3"/>
          <p:cNvSpPr>
            <a:spLocks noGrp="1"/>
          </p:cNvSpPr>
          <p:nvPr>
            <p:ph type="title"/>
          </p:nvPr>
        </p:nvSpPr>
        <p:spPr/>
        <p:txBody>
          <a:bodyPr/>
          <a:lstStyle/>
          <a:p>
            <a:r>
              <a:rPr lang="en-US" dirty="0"/>
              <a:t>Disability Insurance</a:t>
            </a:r>
          </a:p>
        </p:txBody>
      </p:sp>
      <p:sp>
        <p:nvSpPr>
          <p:cNvPr id="3" name="Slide Number Placeholder 2"/>
          <p:cNvSpPr>
            <a:spLocks noGrp="1"/>
          </p:cNvSpPr>
          <p:nvPr>
            <p:ph type="sldNum" sz="quarter" idx="4294967295"/>
          </p:nvPr>
        </p:nvSpPr>
        <p:spPr>
          <a:xfrm>
            <a:off x="6693408" y="6389687"/>
            <a:ext cx="2057400" cy="365125"/>
          </a:xfrm>
        </p:spPr>
        <p:txBody>
          <a:bodyPr/>
          <a:lstStyle/>
          <a:p>
            <a:fld id="{26F1FDF2-9042-4EE4-A335-B60BF21FB517}" type="slidenum">
              <a:rPr lang="en-US" smtClean="0"/>
              <a:pPr/>
              <a:t>29</a:t>
            </a:fld>
            <a:endParaRPr lang="en-US" dirty="0"/>
          </a:p>
        </p:txBody>
      </p:sp>
      <p:sp>
        <p:nvSpPr>
          <p:cNvPr id="9" name="Text Placeholder 3"/>
          <p:cNvSpPr txBox="1">
            <a:spLocks/>
          </p:cNvSpPr>
          <p:nvPr/>
        </p:nvSpPr>
        <p:spPr>
          <a:xfrm>
            <a:off x="5173414" y="4379150"/>
            <a:ext cx="2674374" cy="458322"/>
          </a:xfrm>
          <a:prstGeom prst="rect">
            <a:avLst/>
          </a:prstGeom>
          <a:solidFill>
            <a:srgbClr val="00549F"/>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algn="ctr"/>
            <a:r>
              <a:rPr lang="en-US" sz="1200" b="1" dirty="0" smtClean="0">
                <a:solidFill>
                  <a:schemeClr val="bg1"/>
                </a:solidFill>
                <a:latin typeface="Arial" panose="020B0604020202020204" pitchFamily="34" charset="0"/>
                <a:cs typeface="Arial" panose="020B0604020202020204" pitchFamily="34" charset="0"/>
              </a:rPr>
              <a:t>*Disability benefits will be paid upon  medical approval </a:t>
            </a:r>
            <a:endParaRPr lang="en-US" sz="12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7720671" y="6172200"/>
            <a:ext cx="1182029" cy="590550"/>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890" y="2105830"/>
            <a:ext cx="3661451" cy="1819529"/>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150" y="2105830"/>
            <a:ext cx="3963089" cy="1856762"/>
          </a:xfrm>
          <a:prstGeom prst="rect">
            <a:avLst/>
          </a:prstGeom>
        </p:spPr>
      </p:pic>
      <p:pic>
        <p:nvPicPr>
          <p:cNvPr id="14" name="Picture 1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61" y="4201886"/>
            <a:ext cx="3614680" cy="1704331"/>
          </a:xfrm>
          <a:prstGeom prst="rect">
            <a:avLst/>
          </a:prstGeom>
        </p:spPr>
      </p:pic>
      <p:sp>
        <p:nvSpPr>
          <p:cNvPr id="11" name="TextBox 10"/>
          <p:cNvSpPr txBox="1"/>
          <p:nvPr/>
        </p:nvSpPr>
        <p:spPr>
          <a:xfrm>
            <a:off x="6868275" y="34090"/>
            <a:ext cx="2187330" cy="307777"/>
          </a:xfrm>
          <a:prstGeom prst="rect">
            <a:avLst/>
          </a:prstGeom>
          <a:noFill/>
        </p:spPr>
        <p:txBody>
          <a:bodyPr wrap="none" rtlCol="0">
            <a:spAutoFit/>
          </a:bodyPr>
          <a:lstStyle/>
          <a:p>
            <a:r>
              <a:rPr lang="en-US" sz="1400" dirty="0" smtClean="0">
                <a:hlinkClick r:id="rId7"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237497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077801" y="1486474"/>
            <a:ext cx="5116226" cy="5116226"/>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5"/>
          </p:nvPr>
        </p:nvSpPr>
        <p:spPr>
          <a:xfrm>
            <a:off x="316346" y="1517775"/>
            <a:ext cx="7200021" cy="2322705"/>
          </a:xfrm>
        </p:spPr>
        <p:txBody>
          <a:bodyPr/>
          <a:lstStyle/>
          <a:p>
            <a:r>
              <a:rPr lang="en-US" sz="2000" dirty="0" smtClean="0"/>
              <a:t>The Benefits team would like to take this opportunity to say </a:t>
            </a:r>
            <a:r>
              <a:rPr lang="en-US" sz="2000" b="1" dirty="0" smtClean="0">
                <a:solidFill>
                  <a:srgbClr val="4BC7E7"/>
                </a:solidFill>
              </a:rPr>
              <a:t>congratulations</a:t>
            </a:r>
            <a:r>
              <a:rPr lang="en-US" sz="2000" dirty="0" smtClean="0"/>
              <a:t> on your new position and welcome to the </a:t>
            </a:r>
            <a:r>
              <a:rPr lang="en-US" sz="2000" dirty="0" err="1" smtClean="0"/>
              <a:t>Athletico</a:t>
            </a:r>
            <a:r>
              <a:rPr lang="en-US" sz="2000" dirty="0" smtClean="0"/>
              <a:t> team! You are joining a group of over 5,000 dedicated team members across 12 states.</a:t>
            </a:r>
          </a:p>
          <a:p>
            <a:r>
              <a:rPr lang="en-US" sz="2000" dirty="0" smtClean="0"/>
              <a:t>The following is important information regarding your benefits enrollment and the </a:t>
            </a:r>
            <a:r>
              <a:rPr lang="en-US" sz="2000" dirty="0" err="1" smtClean="0"/>
              <a:t>Athletico</a:t>
            </a:r>
            <a:r>
              <a:rPr lang="en-US" sz="2000" dirty="0" smtClean="0"/>
              <a:t> benefits package offered.</a:t>
            </a:r>
            <a:endParaRPr lang="en-US" sz="2000" dirty="0"/>
          </a:p>
          <a:p>
            <a:endParaRPr lang="en-US" dirty="0" smtClean="0">
              <a:solidFill>
                <a:srgbClr val="FF0000"/>
              </a:solidFill>
            </a:endParaRPr>
          </a:p>
          <a:p>
            <a:pPr marL="0" indent="0">
              <a:buNone/>
            </a:pPr>
            <a:endParaRPr lang="en-US" dirty="0" smtClean="0">
              <a:solidFill>
                <a:srgbClr val="FF0000"/>
              </a:solidFill>
            </a:endParaRPr>
          </a:p>
          <a:p>
            <a:pPr marL="0" indent="0">
              <a:lnSpc>
                <a:spcPct val="119000"/>
              </a:lnSpc>
              <a:buNone/>
            </a:pPr>
            <a:endParaRPr lang="en-US" strike="sngStrike" dirty="0"/>
          </a:p>
        </p:txBody>
      </p:sp>
      <p:sp>
        <p:nvSpPr>
          <p:cNvPr id="5" name="Title 4"/>
          <p:cNvSpPr>
            <a:spLocks noGrp="1"/>
          </p:cNvSpPr>
          <p:nvPr>
            <p:ph type="title"/>
          </p:nvPr>
        </p:nvSpPr>
        <p:spPr>
          <a:xfrm>
            <a:off x="628650" y="585711"/>
            <a:ext cx="7886700" cy="413076"/>
          </a:xfrm>
          <a:prstGeom prst="rect">
            <a:avLst/>
          </a:prstGeom>
        </p:spPr>
        <p:txBody>
          <a:bodyPr/>
          <a:lstStyle/>
          <a:p>
            <a:r>
              <a:rPr lang="en-US" sz="2800" dirty="0" smtClean="0"/>
              <a:t>Welcome to </a:t>
            </a:r>
            <a:r>
              <a:rPr lang="en-US" sz="2800" dirty="0" err="1" smtClean="0"/>
              <a:t>Athletico</a:t>
            </a:r>
            <a:r>
              <a:rPr lang="en-US" sz="2800" dirty="0" smtClean="0"/>
              <a:t>!</a:t>
            </a:r>
            <a:endParaRPr lang="en-US" sz="2800" dirty="0"/>
          </a:p>
        </p:txBody>
      </p:sp>
      <p:sp>
        <p:nvSpPr>
          <p:cNvPr id="3" name="TextBox 2"/>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3527064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7269" y="-1"/>
            <a:ext cx="9715500" cy="6857127"/>
          </a:xfrm>
          <a:prstGeom prst="rect">
            <a:avLst/>
          </a:prstGeom>
        </p:spPr>
      </p:pic>
      <p:grpSp>
        <p:nvGrpSpPr>
          <p:cNvPr id="19" name="Group 18"/>
          <p:cNvGrpSpPr/>
          <p:nvPr/>
        </p:nvGrpSpPr>
        <p:grpSpPr>
          <a:xfrm>
            <a:off x="-3072194" y="0"/>
            <a:ext cx="11592365" cy="6858000"/>
            <a:chOff x="-3081338" y="0"/>
            <a:chExt cx="11592365" cy="6858000"/>
          </a:xfrm>
        </p:grpSpPr>
        <p:grpSp>
          <p:nvGrpSpPr>
            <p:cNvPr id="20" name="Group 19"/>
            <p:cNvGrpSpPr/>
            <p:nvPr/>
          </p:nvGrpSpPr>
          <p:grpSpPr>
            <a:xfrm>
              <a:off x="146050" y="0"/>
              <a:ext cx="5772150" cy="6858000"/>
              <a:chOff x="-76200" y="0"/>
              <a:chExt cx="5772150" cy="6858000"/>
            </a:xfrm>
            <a:solidFill>
              <a:schemeClr val="bg2"/>
            </a:solidFill>
          </p:grpSpPr>
          <p:sp>
            <p:nvSpPr>
              <p:cNvPr id="30" name="Parallelogram 29"/>
              <p:cNvSpPr/>
              <p:nvPr userDrawn="1"/>
            </p:nvSpPr>
            <p:spPr>
              <a:xfrm>
                <a:off x="1590665" y="0"/>
                <a:ext cx="4105285" cy="6857127"/>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6200" y="0"/>
                <a:ext cx="412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200" y="0"/>
              <a:ext cx="5772150" cy="6858000"/>
              <a:chOff x="-76200" y="0"/>
              <a:chExt cx="5772150" cy="6858000"/>
            </a:xfrm>
          </p:grpSpPr>
          <p:sp>
            <p:nvSpPr>
              <p:cNvPr id="28" name="Parallelogram 27"/>
              <p:cNvSpPr/>
              <p:nvPr userDrawn="1"/>
            </p:nvSpPr>
            <p:spPr>
              <a:xfrm>
                <a:off x="1590665" y="0"/>
                <a:ext cx="4105285" cy="6857127"/>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6200" y="0"/>
                <a:ext cx="4124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081338" y="279400"/>
              <a:ext cx="6299200" cy="6299200"/>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7639394" y="5844451"/>
              <a:ext cx="404185" cy="675117"/>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a:off x="8106842" y="5844451"/>
              <a:ext cx="404185" cy="675117"/>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5" name="Group 24"/>
            <p:cNvGrpSpPr/>
            <p:nvPr/>
          </p:nvGrpSpPr>
          <p:grpSpPr>
            <a:xfrm>
              <a:off x="-353683" y="5844451"/>
              <a:ext cx="7918590" cy="675117"/>
              <a:chOff x="-353683" y="5844451"/>
              <a:chExt cx="7918590" cy="675117"/>
            </a:xfrm>
          </p:grpSpPr>
          <p:sp>
            <p:nvSpPr>
              <p:cNvPr id="26" name="Parallelogram 25"/>
              <p:cNvSpPr/>
              <p:nvPr/>
            </p:nvSpPr>
            <p:spPr>
              <a:xfrm>
                <a:off x="7160722" y="5844451"/>
                <a:ext cx="404185" cy="675117"/>
              </a:xfrm>
              <a:prstGeom prst="parallelogram">
                <a:avLst>
                  <a:gd name="adj" fmla="val 380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3683" y="5844451"/>
                <a:ext cx="7712015" cy="675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itle 6"/>
          <p:cNvSpPr txBox="1">
            <a:spLocks/>
          </p:cNvSpPr>
          <p:nvPr/>
        </p:nvSpPr>
        <p:spPr>
          <a:xfrm>
            <a:off x="396441" y="1802132"/>
            <a:ext cx="4334752" cy="2902117"/>
          </a:xfrm>
          <a:prstGeom prst="rect">
            <a:avLst/>
          </a:prstGeom>
        </p:spPr>
        <p:txBody>
          <a:bodyPr/>
          <a:lstStyle>
            <a:lvl1pPr algn="l" defTabSz="914400" rtl="0" eaLnBrk="1" latinLnBrk="0" hangingPunct="1">
              <a:lnSpc>
                <a:spcPct val="90000"/>
              </a:lnSpc>
              <a:spcBef>
                <a:spcPct val="0"/>
              </a:spcBef>
              <a:buNone/>
              <a:defRPr sz="4000" kern="1200" spc="300" baseline="0">
                <a:solidFill>
                  <a:schemeClr val="tx1"/>
                </a:solidFill>
                <a:latin typeface="Arial" panose="020B0604020202020204" pitchFamily="34" charset="0"/>
                <a:ea typeface="+mj-ea"/>
                <a:cs typeface="Arial" panose="020B0604020202020204" pitchFamily="34" charset="0"/>
              </a:defRPr>
            </a:lvl1pPr>
          </a:lstStyle>
          <a:p>
            <a:r>
              <a:rPr lang="en-US" sz="5000" b="1" dirty="0" smtClean="0">
                <a:solidFill>
                  <a:schemeClr val="bg2"/>
                </a:solidFill>
                <a:latin typeface="Arial Narrow" panose="020B0606020202030204" pitchFamily="34" charset="0"/>
              </a:rPr>
              <a:t>Flexible Spending Accounts</a:t>
            </a:r>
          </a:p>
        </p:txBody>
      </p:sp>
    </p:spTree>
    <p:extLst>
      <p:ext uri="{BB962C8B-B14F-4D97-AF65-F5344CB8AC3E}">
        <p14:creationId xmlns:p14="http://schemas.microsoft.com/office/powerpoint/2010/main" val="2240508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eaLnBrk="0" hangingPunct="0"/>
            <a:r>
              <a:rPr lang="en-US" sz="1800" dirty="0"/>
              <a:t>Athletico offers </a:t>
            </a:r>
            <a:r>
              <a:rPr lang="en-US" sz="1800" dirty="0">
                <a:solidFill>
                  <a:srgbClr val="6AC5AD"/>
                </a:solidFill>
              </a:rPr>
              <a:t>Health </a:t>
            </a:r>
            <a:r>
              <a:rPr lang="en-US" sz="1800" dirty="0" smtClean="0">
                <a:solidFill>
                  <a:srgbClr val="6AC5AD"/>
                </a:solidFill>
              </a:rPr>
              <a:t>Care (FSAs) </a:t>
            </a:r>
            <a:r>
              <a:rPr lang="en-US" sz="1800" dirty="0"/>
              <a:t>and </a:t>
            </a:r>
            <a:r>
              <a:rPr lang="en-US" sz="1800" dirty="0">
                <a:solidFill>
                  <a:srgbClr val="6AC5AD"/>
                </a:solidFill>
              </a:rPr>
              <a:t>Dependent </a:t>
            </a:r>
            <a:r>
              <a:rPr lang="en-US" sz="1800" dirty="0" smtClean="0">
                <a:solidFill>
                  <a:srgbClr val="6AC5AD"/>
                </a:solidFill>
              </a:rPr>
              <a:t>Care (DCFSAs)</a:t>
            </a:r>
            <a:endParaRPr lang="en-US" sz="1800" dirty="0">
              <a:solidFill>
                <a:srgbClr val="6AC5AD"/>
              </a:solidFill>
            </a:endParaRPr>
          </a:p>
          <a:p>
            <a:pPr eaLnBrk="0" hangingPunct="0"/>
            <a:r>
              <a:rPr lang="en-US" sz="1800" dirty="0" smtClean="0"/>
              <a:t>During </a:t>
            </a:r>
            <a:r>
              <a:rPr lang="en-US" sz="1800" dirty="0"/>
              <a:t>the year, you can use your account to cover eligible out-of-pocket health care and dependent care expenses. </a:t>
            </a:r>
            <a:endParaRPr lang="en-US" sz="1800" dirty="0" smtClean="0"/>
          </a:p>
          <a:p>
            <a:pPr lvl="1" eaLnBrk="0" hangingPunct="0"/>
            <a:r>
              <a:rPr lang="en-US" sz="1800" dirty="0" smtClean="0"/>
              <a:t>Each </a:t>
            </a:r>
            <a:r>
              <a:rPr lang="en-US" sz="1800" dirty="0"/>
              <a:t>account is separate; you cannot transfer funds from one to another. </a:t>
            </a:r>
            <a:endParaRPr lang="en-US" sz="1800" dirty="0" smtClean="0"/>
          </a:p>
          <a:p>
            <a:pPr lvl="1" eaLnBrk="0" hangingPunct="0"/>
            <a:r>
              <a:rPr lang="en-US" sz="1800" dirty="0" smtClean="0"/>
              <a:t>Enrollment </a:t>
            </a:r>
            <a:r>
              <a:rPr lang="en-US" sz="1800" dirty="0"/>
              <a:t>is voluntary and you may choose to enroll in the plans that meet your needs.</a:t>
            </a:r>
          </a:p>
          <a:p>
            <a:pPr eaLnBrk="0" hangingPunct="0"/>
            <a:r>
              <a:rPr lang="en-US" sz="1800" dirty="0">
                <a:solidFill>
                  <a:srgbClr val="717372"/>
                </a:solidFill>
              </a:rPr>
              <a:t>IRS</a:t>
            </a:r>
            <a:r>
              <a:rPr lang="en-US" sz="1800" dirty="0"/>
              <a:t> rules allow you to contribute to your account(s) an amount of your choice through payroll deduction on a pre-tax basis – before federal income tax, social security, and (in some cases) state and local withholding taxes are deducted – reducing your taxable income and increasing your take home pay.</a:t>
            </a:r>
          </a:p>
          <a:p>
            <a:endParaRPr lang="en-US" sz="2000" dirty="0"/>
          </a:p>
        </p:txBody>
      </p:sp>
      <p:sp>
        <p:nvSpPr>
          <p:cNvPr id="3" name="Slide Number Placeholder 2"/>
          <p:cNvSpPr>
            <a:spLocks noGrp="1"/>
          </p:cNvSpPr>
          <p:nvPr>
            <p:ph type="sldNum" sz="quarter" idx="17"/>
          </p:nvPr>
        </p:nvSpPr>
        <p:spPr/>
        <p:txBody>
          <a:bodyPr/>
          <a:lstStyle/>
          <a:p>
            <a:fld id="{26F1FDF2-9042-4EE4-A335-B60BF21FB517}" type="slidenum">
              <a:rPr lang="en-US" smtClean="0"/>
              <a:pPr/>
              <a:t>31</a:t>
            </a:fld>
            <a:endParaRPr lang="en-US" dirty="0"/>
          </a:p>
        </p:txBody>
      </p:sp>
      <p:sp>
        <p:nvSpPr>
          <p:cNvPr id="4" name="Title 3"/>
          <p:cNvSpPr>
            <a:spLocks noGrp="1"/>
          </p:cNvSpPr>
          <p:nvPr>
            <p:ph type="title"/>
          </p:nvPr>
        </p:nvSpPr>
        <p:spPr/>
        <p:txBody>
          <a:bodyPr/>
          <a:lstStyle/>
          <a:p>
            <a:r>
              <a:rPr lang="en-US" dirty="0" smtClean="0"/>
              <a:t>Flexible Spending Accounts (FSA)</a:t>
            </a:r>
            <a:endParaRPr lang="en-US" dirty="0"/>
          </a:p>
        </p:txBody>
      </p:sp>
      <p:pic>
        <p:nvPicPr>
          <p:cNvPr id="5" name="Picture 4"/>
          <p:cNvPicPr>
            <a:picLocks noChangeAspect="1"/>
          </p:cNvPicPr>
          <p:nvPr/>
        </p:nvPicPr>
        <p:blipFill>
          <a:blip r:embed="rId3"/>
          <a:stretch>
            <a:fillRect/>
          </a:stretch>
        </p:blipFill>
        <p:spPr>
          <a:xfrm>
            <a:off x="7613263" y="6109417"/>
            <a:ext cx="1289437" cy="612755"/>
          </a:xfrm>
          <a:prstGeom prst="rect">
            <a:avLst/>
          </a:prstGeom>
        </p:spPr>
      </p:pic>
    </p:spTree>
    <p:custDataLst>
      <p:tags r:id="rId1"/>
    </p:custDataLst>
    <p:extLst>
      <p:ext uri="{BB962C8B-B14F-4D97-AF65-F5344CB8AC3E}">
        <p14:creationId xmlns:p14="http://schemas.microsoft.com/office/powerpoint/2010/main" val="958528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5384" y="1350389"/>
            <a:ext cx="7886700" cy="4343279"/>
          </a:xfrm>
        </p:spPr>
        <p:txBody>
          <a:bodyPr/>
          <a:lstStyle/>
          <a:p>
            <a:pPr eaLnBrk="0" hangingPunct="0"/>
            <a:r>
              <a:rPr lang="en-US" sz="1800" dirty="0"/>
              <a:t>A Healthcare FSA can help you pay out of pocket expenses such as deductibles, copays, </a:t>
            </a:r>
            <a:r>
              <a:rPr lang="en-US" sz="1800" dirty="0" smtClean="0"/>
              <a:t>prescriptions, </a:t>
            </a:r>
            <a:r>
              <a:rPr lang="en-US" sz="1800" dirty="0"/>
              <a:t>dental services, orthodontics, eye exams, glasses, or contacts. </a:t>
            </a:r>
            <a:endParaRPr lang="en-US" sz="1800" dirty="0" smtClean="0"/>
          </a:p>
          <a:p>
            <a:pPr eaLnBrk="0" hangingPunct="0"/>
            <a:r>
              <a:rPr lang="en-US" sz="1800" dirty="0" smtClean="0"/>
              <a:t>Full </a:t>
            </a:r>
            <a:r>
              <a:rPr lang="en-US" sz="1800" dirty="0"/>
              <a:t>details regarding eligible healthcare expenses are available in IRS Publication 502, which is on the IRS website at </a:t>
            </a:r>
            <a:r>
              <a:rPr lang="en-US" sz="1800" b="1" dirty="0" smtClean="0">
                <a:hlinkClick r:id="rId3"/>
              </a:rPr>
              <a:t>www.irs.gov/publications/p502/index.html</a:t>
            </a:r>
            <a:r>
              <a:rPr lang="en-US" sz="1800" b="1" dirty="0" smtClean="0"/>
              <a:t>.</a:t>
            </a:r>
            <a:endParaRPr lang="en-US" sz="1800" dirty="0"/>
          </a:p>
          <a:p>
            <a:pPr eaLnBrk="0" hangingPunct="0"/>
            <a:r>
              <a:rPr lang="en-US" sz="1800" dirty="0"/>
              <a:t>The maximum annual contribution to your Health Care FSA </a:t>
            </a:r>
            <a:r>
              <a:rPr lang="en-US" sz="1800" dirty="0" smtClean="0"/>
              <a:t>is $2,750. This amount is available to you up front at the beginning of the year.</a:t>
            </a:r>
            <a:endParaRPr lang="en-US" sz="1800" dirty="0"/>
          </a:p>
        </p:txBody>
      </p:sp>
      <p:sp>
        <p:nvSpPr>
          <p:cNvPr id="3" name="Slide Number Placeholder 2"/>
          <p:cNvSpPr>
            <a:spLocks noGrp="1"/>
          </p:cNvSpPr>
          <p:nvPr>
            <p:ph type="sldNum" sz="quarter" idx="17"/>
          </p:nvPr>
        </p:nvSpPr>
        <p:spPr/>
        <p:txBody>
          <a:bodyPr/>
          <a:lstStyle/>
          <a:p>
            <a:fld id="{26F1FDF2-9042-4EE4-A335-B60BF21FB517}" type="slidenum">
              <a:rPr lang="en-US" smtClean="0"/>
              <a:pPr/>
              <a:t>32</a:t>
            </a:fld>
            <a:endParaRPr lang="en-US" dirty="0"/>
          </a:p>
        </p:txBody>
      </p:sp>
      <p:sp>
        <p:nvSpPr>
          <p:cNvPr id="4" name="Title 3"/>
          <p:cNvSpPr>
            <a:spLocks noGrp="1"/>
          </p:cNvSpPr>
          <p:nvPr>
            <p:ph type="title"/>
          </p:nvPr>
        </p:nvSpPr>
        <p:spPr/>
        <p:txBody>
          <a:bodyPr/>
          <a:lstStyle/>
          <a:p>
            <a:r>
              <a:rPr lang="en-US" dirty="0" smtClean="0"/>
              <a:t>Health Care FSA</a:t>
            </a:r>
            <a:endParaRPr lang="en-US" dirty="0"/>
          </a:p>
        </p:txBody>
      </p:sp>
      <p:sp>
        <p:nvSpPr>
          <p:cNvPr id="5" name="Text Placeholder 3"/>
          <p:cNvSpPr txBox="1">
            <a:spLocks/>
          </p:cNvSpPr>
          <p:nvPr/>
        </p:nvSpPr>
        <p:spPr>
          <a:xfrm>
            <a:off x="575384" y="3962438"/>
            <a:ext cx="7886700" cy="1433518"/>
          </a:xfrm>
          <a:prstGeom prst="rect">
            <a:avLst/>
          </a:prstGeom>
          <a:solidFill>
            <a:srgbClr val="00549F"/>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algn="ctr"/>
            <a:r>
              <a:rPr lang="en-US" sz="1800" b="1" dirty="0" smtClean="0">
                <a:solidFill>
                  <a:schemeClr val="bg1"/>
                </a:solidFill>
                <a:latin typeface="Arial" panose="020B0604020202020204" pitchFamily="34" charset="0"/>
                <a:cs typeface="Arial" panose="020B0604020202020204" pitchFamily="34" charset="0"/>
              </a:rPr>
              <a:t>Did you know?</a:t>
            </a:r>
          </a:p>
          <a:p>
            <a:pPr marL="346075" indent="-285750">
              <a:buFont typeface="Arial" panose="020B0604020202020204" pitchFamily="34" charset="0"/>
              <a:buChar char="•"/>
            </a:pPr>
            <a:r>
              <a:rPr lang="en-US" sz="1400" b="1" dirty="0" smtClean="0">
                <a:solidFill>
                  <a:schemeClr val="bg1"/>
                </a:solidFill>
                <a:latin typeface="Arial" panose="020B0604020202020204" pitchFamily="34" charset="0"/>
                <a:cs typeface="Arial" panose="020B0604020202020204" pitchFamily="34" charset="0"/>
              </a:rPr>
              <a:t>Athletico allows </a:t>
            </a:r>
            <a:r>
              <a:rPr lang="en-US" sz="1400" b="1" dirty="0">
                <a:solidFill>
                  <a:schemeClr val="bg1"/>
                </a:solidFill>
                <a:latin typeface="Arial" panose="020B0604020202020204" pitchFamily="34" charset="0"/>
                <a:cs typeface="Arial" panose="020B0604020202020204" pitchFamily="34" charset="0"/>
              </a:rPr>
              <a:t>employees to carry over $550 in unused Health Care FSA contributions from year to year. You can submit claims until March 31, 2022 for claims occurring between 1/1/2021 to 12/31/2021. After that, any </a:t>
            </a:r>
            <a:r>
              <a:rPr lang="en-US" sz="1400" b="1" dirty="0" smtClean="0">
                <a:solidFill>
                  <a:schemeClr val="bg1"/>
                </a:solidFill>
                <a:latin typeface="Arial" panose="020B0604020202020204" pitchFamily="34" charset="0"/>
                <a:cs typeface="Arial" panose="020B0604020202020204" pitchFamily="34" charset="0"/>
              </a:rPr>
              <a:t>unused </a:t>
            </a:r>
            <a:r>
              <a:rPr lang="en-US" sz="1400" b="1" dirty="0">
                <a:solidFill>
                  <a:schemeClr val="bg1"/>
                </a:solidFill>
                <a:latin typeface="Arial" panose="020B0604020202020204" pitchFamily="34" charset="0"/>
                <a:cs typeface="Arial" panose="020B0604020202020204" pitchFamily="34" charset="0"/>
              </a:rPr>
              <a:t>dollars over $550 will be forfeited so don’t let your cash go to </a:t>
            </a:r>
            <a:r>
              <a:rPr lang="en-US" sz="1400" b="1" dirty="0" smtClean="0">
                <a:solidFill>
                  <a:schemeClr val="bg1"/>
                </a:solidFill>
                <a:latin typeface="Arial" panose="020B0604020202020204" pitchFamily="34" charset="0"/>
                <a:cs typeface="Arial" panose="020B0604020202020204" pitchFamily="34" charset="0"/>
              </a:rPr>
              <a:t>waste!</a:t>
            </a:r>
            <a:endParaRPr lang="en-US" sz="14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7613263" y="6109417"/>
            <a:ext cx="1289437" cy="612755"/>
          </a:xfrm>
          <a:prstGeom prst="rect">
            <a:avLst/>
          </a:prstGeom>
        </p:spPr>
      </p:pic>
    </p:spTree>
    <p:custDataLst>
      <p:tags r:id="rId1"/>
    </p:custDataLst>
    <p:extLst>
      <p:ext uri="{BB962C8B-B14F-4D97-AF65-F5344CB8AC3E}">
        <p14:creationId xmlns:p14="http://schemas.microsoft.com/office/powerpoint/2010/main" val="3805279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33</a:t>
            </a:fld>
            <a:endParaRPr lang="en-US" dirty="0"/>
          </a:p>
        </p:txBody>
      </p:sp>
      <p:sp>
        <p:nvSpPr>
          <p:cNvPr id="4" name="Title 3"/>
          <p:cNvSpPr>
            <a:spLocks noGrp="1"/>
          </p:cNvSpPr>
          <p:nvPr>
            <p:ph type="title"/>
          </p:nvPr>
        </p:nvSpPr>
        <p:spPr/>
        <p:txBody>
          <a:bodyPr/>
          <a:lstStyle/>
          <a:p>
            <a:r>
              <a:rPr lang="en-US" dirty="0" smtClean="0"/>
              <a:t>Healthcare FSA vs. HSA</a:t>
            </a:r>
            <a:endParaRPr lang="en-US" dirty="0"/>
          </a:p>
        </p:txBody>
      </p:sp>
      <p:pic>
        <p:nvPicPr>
          <p:cNvPr id="5" name="Picture 4"/>
          <p:cNvPicPr>
            <a:picLocks noChangeAspect="1"/>
          </p:cNvPicPr>
          <p:nvPr/>
        </p:nvPicPr>
        <p:blipFill>
          <a:blip r:embed="rId3"/>
          <a:stretch>
            <a:fillRect/>
          </a:stretch>
        </p:blipFill>
        <p:spPr>
          <a:xfrm>
            <a:off x="7613263" y="6109417"/>
            <a:ext cx="1289437" cy="61275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48710312"/>
              </p:ext>
            </p:extLst>
          </p:nvPr>
        </p:nvGraphicFramePr>
        <p:xfrm>
          <a:off x="462055" y="1294280"/>
          <a:ext cx="7758579" cy="4815139"/>
        </p:xfrm>
        <a:graphic>
          <a:graphicData uri="http://schemas.openxmlformats.org/drawingml/2006/table">
            <a:tbl>
              <a:tblPr firstRow="1" bandRow="1">
                <a:tableStyleId>{6E25E649-3F16-4E02-A733-19D2CDBF48F0}</a:tableStyleId>
              </a:tblPr>
              <a:tblGrid>
                <a:gridCol w="2586193">
                  <a:extLst>
                    <a:ext uri="{9D8B030D-6E8A-4147-A177-3AD203B41FA5}">
                      <a16:colId xmlns:a16="http://schemas.microsoft.com/office/drawing/2014/main" val="3332444890"/>
                    </a:ext>
                  </a:extLst>
                </a:gridCol>
                <a:gridCol w="2586193">
                  <a:extLst>
                    <a:ext uri="{9D8B030D-6E8A-4147-A177-3AD203B41FA5}">
                      <a16:colId xmlns:a16="http://schemas.microsoft.com/office/drawing/2014/main" val="3762200789"/>
                    </a:ext>
                  </a:extLst>
                </a:gridCol>
                <a:gridCol w="2586193">
                  <a:extLst>
                    <a:ext uri="{9D8B030D-6E8A-4147-A177-3AD203B41FA5}">
                      <a16:colId xmlns:a16="http://schemas.microsoft.com/office/drawing/2014/main" val="1928115040"/>
                    </a:ext>
                  </a:extLst>
                </a:gridCol>
              </a:tblGrid>
              <a:tr h="335940">
                <a:tc>
                  <a:txBody>
                    <a:bodyPr/>
                    <a:lstStyle/>
                    <a:p>
                      <a:r>
                        <a:rPr lang="en-US" sz="1200" dirty="0" smtClean="0"/>
                        <a:t>Benefit</a:t>
                      </a:r>
                      <a:endParaRPr lang="en-US" sz="1100" dirty="0">
                        <a:latin typeface="Arial" panose="020B0604020202020204" pitchFamily="34" charset="0"/>
                        <a:cs typeface="Arial" panose="020B0604020202020204" pitchFamily="34" charset="0"/>
                      </a:endParaRPr>
                    </a:p>
                  </a:txBody>
                  <a:tcPr anchor="ctr">
                    <a:solidFill>
                      <a:srgbClr val="EE745D"/>
                    </a:solidFill>
                  </a:tcPr>
                </a:tc>
                <a:tc>
                  <a:txBody>
                    <a:bodyPr/>
                    <a:lstStyle/>
                    <a:p>
                      <a:pPr algn="ctr"/>
                      <a:r>
                        <a:rPr lang="en-US" sz="1200" dirty="0" smtClean="0"/>
                        <a:t>HSA</a:t>
                      </a:r>
                      <a:endParaRPr lang="en-US" sz="1100" dirty="0">
                        <a:latin typeface="Arial" panose="020B0604020202020204" pitchFamily="34" charset="0"/>
                        <a:cs typeface="Arial" panose="020B0604020202020204" pitchFamily="34" charset="0"/>
                      </a:endParaRPr>
                    </a:p>
                  </a:txBody>
                  <a:tcPr anchor="ctr">
                    <a:solidFill>
                      <a:srgbClr val="EE745D"/>
                    </a:solidFill>
                  </a:tcPr>
                </a:tc>
                <a:tc>
                  <a:txBody>
                    <a:bodyPr/>
                    <a:lstStyle/>
                    <a:p>
                      <a:pPr algn="ctr"/>
                      <a:r>
                        <a:rPr lang="en-US" sz="1100" baseline="0" dirty="0" smtClean="0">
                          <a:latin typeface="Arial" panose="020B0604020202020204" pitchFamily="34" charset="0"/>
                          <a:cs typeface="Arial" panose="020B0604020202020204" pitchFamily="34" charset="0"/>
                        </a:rPr>
                        <a:t>FSA</a:t>
                      </a:r>
                    </a:p>
                  </a:txBody>
                  <a:tcPr anchor="ctr">
                    <a:solidFill>
                      <a:srgbClr val="EE745D"/>
                    </a:solidFill>
                  </a:tcPr>
                </a:tc>
                <a:extLst>
                  <a:ext uri="{0D108BD9-81ED-4DB2-BD59-A6C34878D82A}">
                    <a16:rowId xmlns:a16="http://schemas.microsoft.com/office/drawing/2014/main" val="1601676974"/>
                  </a:ext>
                </a:extLst>
              </a:tr>
              <a:tr h="671878">
                <a:tc>
                  <a:txBody>
                    <a:bodyPr/>
                    <a:lstStyle/>
                    <a:p>
                      <a:r>
                        <a:rPr lang="en-US" sz="1000" dirty="0" smtClean="0"/>
                        <a:t>Eligibility</a:t>
                      </a:r>
                      <a:endParaRPr lang="en-US" sz="100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pPr algn="ctr"/>
                      <a:r>
                        <a:rPr lang="en-US" sz="1000" dirty="0" smtClean="0"/>
                        <a:t>Only for those enrolled in the HSA medical plan option</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latin typeface="+mn-lt"/>
                          <a:cs typeface="+mn-cs"/>
                        </a:rPr>
                        <a:t>Any</a:t>
                      </a:r>
                      <a:r>
                        <a:rPr lang="en-US" sz="1000" baseline="0" dirty="0" smtClean="0">
                          <a:latin typeface="+mn-lt"/>
                          <a:cs typeface="+mn-cs"/>
                        </a:rPr>
                        <a:t> employee who does not have an HSA account; not tied to medical plan election</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22663350"/>
                  </a:ext>
                </a:extLst>
              </a:tr>
              <a:tr h="298613">
                <a:tc>
                  <a:txBody>
                    <a:bodyPr/>
                    <a:lstStyle/>
                    <a:p>
                      <a:r>
                        <a:rPr lang="en-US" sz="1000" kern="1200" dirty="0" smtClean="0"/>
                        <a:t>Employer match funding</a:t>
                      </a:r>
                      <a:endParaRPr lang="en-US" sz="10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n-US" sz="1000" dirty="0" smtClean="0"/>
                        <a:t>$500/$1,000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N/A</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15304936"/>
                  </a:ext>
                </a:extLst>
              </a:tr>
              <a:tr h="485247">
                <a:tc>
                  <a:txBody>
                    <a:bodyPr/>
                    <a:lstStyle/>
                    <a:p>
                      <a:r>
                        <a:rPr lang="en-US" sz="1000" dirty="0" smtClean="0">
                          <a:solidFill>
                            <a:schemeClr val="dk1"/>
                          </a:solidFill>
                          <a:latin typeface="+mn-lt"/>
                          <a:cs typeface="+mn-cs"/>
                        </a:rPr>
                        <a:t>Funds</a:t>
                      </a:r>
                      <a:r>
                        <a:rPr lang="en-US" sz="1000" baseline="0" dirty="0" smtClean="0">
                          <a:solidFill>
                            <a:schemeClr val="dk1"/>
                          </a:solidFill>
                          <a:latin typeface="+mn-lt"/>
                          <a:cs typeface="+mn-cs"/>
                        </a:rPr>
                        <a:t> availability</a:t>
                      </a:r>
                      <a:endParaRPr lang="en-US" sz="100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pPr algn="ctr"/>
                      <a:r>
                        <a:rPr lang="en-US" sz="1000" dirty="0" smtClean="0">
                          <a:latin typeface="+mn-lt"/>
                          <a:cs typeface="+mn-cs"/>
                        </a:rPr>
                        <a:t>Available</a:t>
                      </a:r>
                      <a:r>
                        <a:rPr lang="en-US" sz="1000" baseline="0" dirty="0" smtClean="0">
                          <a:latin typeface="+mn-lt"/>
                          <a:cs typeface="+mn-cs"/>
                        </a:rPr>
                        <a:t> balance based on contributions to date</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latin typeface="+mn-lt"/>
                          <a:cs typeface="+mn-cs"/>
                        </a:rPr>
                        <a:t>Entire</a:t>
                      </a:r>
                      <a:r>
                        <a:rPr lang="en-US" sz="1000" baseline="0" dirty="0" smtClean="0">
                          <a:latin typeface="+mn-lt"/>
                          <a:cs typeface="+mn-cs"/>
                        </a:rPr>
                        <a:t> annual election is available up front</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3677161"/>
                  </a:ext>
                </a:extLst>
              </a:tr>
              <a:tr h="485247">
                <a:tc>
                  <a:txBody>
                    <a:bodyPr/>
                    <a:lstStyle/>
                    <a:p>
                      <a:r>
                        <a:rPr lang="en-US" sz="1000" dirty="0" smtClean="0"/>
                        <a:t>Eligible expenses</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cs typeface="+mn-cs"/>
                        </a:rPr>
                        <a:t>Determined by the IRS</a:t>
                      </a:r>
                      <a:endParaRPr lang="en-US" sz="1000" dirty="0" smtClean="0">
                        <a:latin typeface="Arial" panose="020B0604020202020204" pitchFamily="34" charset="0"/>
                        <a:cs typeface="Arial" panose="020B0604020202020204" pitchFamily="34" charset="0"/>
                      </a:endParaRPr>
                    </a:p>
                    <a:p>
                      <a:pPr algn="ctr"/>
                      <a:r>
                        <a:rPr lang="en-US" sz="1000" dirty="0" smtClean="0">
                          <a:hlinkClick r:id="rId4"/>
                        </a:rPr>
                        <a:t>www.irs.gov/publications/p502</a:t>
                      </a:r>
                      <a:r>
                        <a:rPr lang="en-US" sz="1000" dirty="0" smtClean="0"/>
                        <a:t> </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cs typeface="+mn-cs"/>
                        </a:rPr>
                        <a:t>Determined by the IRS</a:t>
                      </a:r>
                      <a:endParaRPr lang="en-US" sz="1000" dirty="0" smtClean="0">
                        <a:latin typeface="Arial" panose="020B0604020202020204" pitchFamily="34" charset="0"/>
                        <a:cs typeface="Arial" panose="020B0604020202020204" pitchFamily="34" charset="0"/>
                      </a:endParaRPr>
                    </a:p>
                    <a:p>
                      <a:pPr algn="ctr"/>
                      <a:r>
                        <a:rPr lang="en-US" sz="1000" dirty="0" smtClean="0">
                          <a:hlinkClick r:id="rId4"/>
                        </a:rPr>
                        <a:t>www.irs.gov/publications/p502</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0580953"/>
                  </a:ext>
                </a:extLst>
              </a:tr>
              <a:tr h="485247">
                <a:tc>
                  <a:txBody>
                    <a:bodyPr/>
                    <a:lstStyle/>
                    <a:p>
                      <a:r>
                        <a:rPr lang="en-US" sz="1000" dirty="0" smtClean="0"/>
                        <a:t>Tax Advantages</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Triple</a:t>
                      </a:r>
                      <a:r>
                        <a:rPr lang="en-US" sz="1000" baseline="0" dirty="0" smtClean="0"/>
                        <a:t> Tax Advantage: contributions, growth, eligible distributions</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Contributions</a:t>
                      </a:r>
                      <a:r>
                        <a:rPr lang="en-US" sz="1000" baseline="0" dirty="0" smtClean="0"/>
                        <a:t> are pre-tax</a:t>
                      </a:r>
                      <a:endParaRPr lang="en-US" sz="1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40117517"/>
                  </a:ext>
                </a:extLst>
              </a:tr>
              <a:tr h="485247">
                <a:tc>
                  <a:txBody>
                    <a:bodyPr/>
                    <a:lstStyle/>
                    <a:p>
                      <a:r>
                        <a:rPr lang="en-US" sz="1000" dirty="0" smtClean="0"/>
                        <a:t>Portability</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Account stays</a:t>
                      </a:r>
                      <a:r>
                        <a:rPr lang="en-US" sz="1000" baseline="0" dirty="0" smtClean="0"/>
                        <a:t> with you, even if you leave </a:t>
                      </a:r>
                      <a:r>
                        <a:rPr lang="en-US" sz="1000" baseline="0" dirty="0" err="1" smtClean="0"/>
                        <a:t>Athletico</a:t>
                      </a:r>
                      <a:endParaRPr lang="en-US" sz="1000" dirty="0" smtClean="0">
                        <a:latin typeface="Arial" panose="020B0604020202020204" pitchFamily="34" charset="0"/>
                        <a:cs typeface="Arial" panose="020B0604020202020204" pitchFamily="34" charset="0"/>
                      </a:endParaRPr>
                    </a:p>
                  </a:txBody>
                  <a:tcPr anchor="ctr"/>
                </a:tc>
                <a:tc>
                  <a:txBody>
                    <a:bodyPr/>
                    <a:lstStyle/>
                    <a:p>
                      <a:pPr algn="ctr"/>
                      <a:r>
                        <a:rPr lang="en-US" sz="1000" dirty="0" smtClean="0"/>
                        <a:t>Employer owned account; available only while at</a:t>
                      </a:r>
                      <a:r>
                        <a:rPr lang="en-US" sz="1000" baseline="0" dirty="0" smtClean="0"/>
                        <a:t> </a:t>
                      </a:r>
                      <a:r>
                        <a:rPr lang="en-US" sz="1000" baseline="0" dirty="0" err="1" smtClean="0"/>
                        <a:t>Athletico</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94510637"/>
                  </a:ext>
                </a:extLst>
              </a:tr>
              <a:tr h="298613">
                <a:tc>
                  <a:txBody>
                    <a:bodyPr/>
                    <a:lstStyle/>
                    <a:p>
                      <a:r>
                        <a:rPr lang="en-US" sz="1000" dirty="0" smtClean="0"/>
                        <a:t>IRS contribution limit</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$3,600/$7,200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$2,750</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99033208"/>
                  </a:ext>
                </a:extLst>
              </a:tr>
              <a:tr h="298613">
                <a:tc>
                  <a:txBody>
                    <a:bodyPr/>
                    <a:lstStyle/>
                    <a:p>
                      <a:r>
                        <a:rPr lang="en-US" sz="1000" dirty="0" smtClean="0"/>
                        <a:t>Catch up contributions</a:t>
                      </a:r>
                      <a:r>
                        <a:rPr lang="en-US" sz="1000" baseline="0" dirty="0" smtClean="0"/>
                        <a:t> over age 55</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$1,000</a:t>
                      </a:r>
                      <a:endParaRPr lang="en-US" sz="1000" dirty="0" smtClean="0">
                        <a:latin typeface="Arial" panose="020B0604020202020204" pitchFamily="34" charset="0"/>
                        <a:cs typeface="Arial" panose="020B0604020202020204" pitchFamily="34" charset="0"/>
                      </a:endParaRPr>
                    </a:p>
                  </a:txBody>
                  <a:tcPr anchor="ctr"/>
                </a:tc>
                <a:tc>
                  <a:txBody>
                    <a:bodyPr/>
                    <a:lstStyle/>
                    <a:p>
                      <a:pPr algn="ctr"/>
                      <a:r>
                        <a:rPr lang="en-US" sz="1000" dirty="0" smtClean="0">
                          <a:latin typeface="Arial" panose="020B0604020202020204" pitchFamily="34" charset="0"/>
                          <a:cs typeface="Arial" panose="020B0604020202020204" pitchFamily="34" charset="0"/>
                        </a:rPr>
                        <a:t>N/A</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88529464"/>
                  </a:ext>
                </a:extLst>
              </a:tr>
              <a:tr h="485247">
                <a:tc>
                  <a:txBody>
                    <a:bodyPr/>
                    <a:lstStyle/>
                    <a:p>
                      <a:pPr lvl="0"/>
                      <a:r>
                        <a:rPr lang="en-US" sz="1000" dirty="0" smtClean="0"/>
                        <a:t>Rollover</a:t>
                      </a:r>
                      <a:endParaRPr lang="en-US" sz="1000" b="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pPr algn="ctr"/>
                      <a:r>
                        <a:rPr lang="en-US" sz="1000" dirty="0" smtClean="0">
                          <a:latin typeface="+mn-lt"/>
                          <a:cs typeface="+mn-cs"/>
                        </a:rPr>
                        <a:t>Entire</a:t>
                      </a:r>
                      <a:r>
                        <a:rPr lang="en-US" sz="1000" baseline="0" dirty="0" smtClean="0">
                          <a:latin typeface="+mn-lt"/>
                          <a:cs typeface="+mn-cs"/>
                        </a:rPr>
                        <a:t> balance rolls over from year to year</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$550 of unused funds can be rolled over to the next plan year</a:t>
                      </a:r>
                      <a:endParaRPr lang="en-US" sz="1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72542733"/>
                  </a:ext>
                </a:extLst>
              </a:tr>
              <a:tr h="485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Claims integration</a:t>
                      </a:r>
                      <a:r>
                        <a:rPr lang="en-US" sz="1000" baseline="0" dirty="0" smtClean="0"/>
                        <a:t> through HSA Bank</a:t>
                      </a:r>
                      <a:endParaRPr lang="en-US" sz="1000" b="0" dirty="0" smtClean="0">
                        <a:solidFill>
                          <a:schemeClr val="accent4">
                            <a:lumMod val="10000"/>
                          </a:schemeClr>
                        </a:solidFill>
                        <a:latin typeface="Arial" panose="020B0604020202020204" pitchFamily="34" charset="0"/>
                        <a:cs typeface="Arial" panose="020B0604020202020204" pitchFamily="34" charset="0"/>
                      </a:endParaRPr>
                    </a:p>
                    <a:p>
                      <a:pPr lvl="0"/>
                      <a:endParaRPr lang="en-US" sz="1000" b="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cs typeface="+mn-cs"/>
                        </a:rPr>
                        <a:t>Automatically enrolled</a:t>
                      </a:r>
                      <a:endParaRPr lang="en-US" sz="1000" dirty="0" smtClean="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cs typeface="+mn-cs"/>
                        </a:rPr>
                        <a:t>Automatically enrolled</a:t>
                      </a:r>
                      <a:endParaRPr lang="en-US" sz="10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47652172"/>
                  </a:ext>
                </a:extLst>
              </a:tr>
            </a:tbl>
          </a:graphicData>
        </a:graphic>
      </p:graphicFrame>
    </p:spTree>
    <p:custDataLst>
      <p:tags r:id="rId1"/>
    </p:custDataLst>
    <p:extLst>
      <p:ext uri="{BB962C8B-B14F-4D97-AF65-F5344CB8AC3E}">
        <p14:creationId xmlns:p14="http://schemas.microsoft.com/office/powerpoint/2010/main" val="2882696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41350" y="1360676"/>
            <a:ext cx="7886700" cy="4343279"/>
          </a:xfrm>
        </p:spPr>
        <p:txBody>
          <a:bodyPr/>
          <a:lstStyle/>
          <a:p>
            <a:r>
              <a:rPr lang="en-US" sz="1800" b="1" dirty="0" smtClean="0"/>
              <a:t>Automatic </a:t>
            </a:r>
            <a:r>
              <a:rPr lang="en-US" sz="1800" b="1" dirty="0"/>
              <a:t>Claims Integration </a:t>
            </a:r>
            <a:r>
              <a:rPr lang="en-US" sz="1800" b="1" dirty="0" smtClean="0"/>
              <a:t>to your HSA and/or FSA </a:t>
            </a:r>
            <a:r>
              <a:rPr lang="en-US" sz="1800" b="1" dirty="0"/>
              <a:t>Account</a:t>
            </a:r>
          </a:p>
          <a:p>
            <a:pPr lvl="1"/>
            <a:r>
              <a:rPr lang="en-US" sz="1400" dirty="0"/>
              <a:t>Blue Cross Blue Shield of Illinois will send your claims report to HSA Bank so that your medical claims will appear in the HSA Bank Member Website for easy payment</a:t>
            </a:r>
          </a:p>
          <a:p>
            <a:pPr lvl="1"/>
            <a:r>
              <a:rPr lang="en-US" sz="1400" dirty="0" smtClean="0"/>
              <a:t>Eliminates the need to upload documentation for FSA reimbursement</a:t>
            </a:r>
          </a:p>
          <a:p>
            <a:pPr lvl="1"/>
            <a:r>
              <a:rPr lang="en-US" sz="1400" dirty="0" smtClean="0"/>
              <a:t>Allows you to pay medical claims directly through the HSA Bank mobile app or Member Website using HSA and/or FSA funds</a:t>
            </a:r>
            <a:endParaRPr lang="en-US" sz="1400" dirty="0"/>
          </a:p>
          <a:p>
            <a:r>
              <a:rPr lang="en-US" sz="1800" b="1" dirty="0" smtClean="0"/>
              <a:t>Below </a:t>
            </a:r>
            <a:r>
              <a:rPr lang="en-US" sz="1800" b="1" dirty="0"/>
              <a:t>are tips for managing your claims:</a:t>
            </a:r>
          </a:p>
          <a:p>
            <a:pPr lvl="1"/>
            <a:r>
              <a:rPr lang="en-US" sz="1400" dirty="0"/>
              <a:t>Sign up for email and text notifications on </a:t>
            </a:r>
            <a:r>
              <a:rPr lang="en-US" sz="1400" dirty="0" smtClean="0"/>
              <a:t>your preferences </a:t>
            </a:r>
            <a:r>
              <a:rPr lang="en-US" sz="1400" dirty="0"/>
              <a:t>page of the Member </a:t>
            </a:r>
            <a:r>
              <a:rPr lang="en-US" sz="1400" dirty="0" smtClean="0"/>
              <a:t>Website. </a:t>
            </a:r>
          </a:p>
          <a:p>
            <a:pPr lvl="1"/>
            <a:r>
              <a:rPr lang="en-US" sz="1400" dirty="0" smtClean="0"/>
              <a:t>It </a:t>
            </a:r>
            <a:r>
              <a:rPr lang="en-US" sz="1400" dirty="0"/>
              <a:t>is not necessary for you to use your debit card at </a:t>
            </a:r>
            <a:r>
              <a:rPr lang="en-US" sz="1400" dirty="0" smtClean="0"/>
              <a:t>a medical </a:t>
            </a:r>
            <a:r>
              <a:rPr lang="en-US" sz="1400" dirty="0"/>
              <a:t>provider when you have linked healthcare </a:t>
            </a:r>
            <a:r>
              <a:rPr lang="en-US" sz="1400" dirty="0" smtClean="0"/>
              <a:t>claims, unless it is a copay or prescription that requires payment at the time of service. The claim will be automatically sent to HSA Bank from BCBSIL and you can pay it on the Member Website</a:t>
            </a:r>
            <a:endParaRPr lang="en-US" sz="1400" dirty="0"/>
          </a:p>
          <a:p>
            <a:pPr marL="914400" lvl="2" indent="0">
              <a:buNone/>
            </a:pPr>
            <a:endParaRPr lang="en-US" sz="1200" dirty="0"/>
          </a:p>
          <a:p>
            <a:r>
              <a:rPr lang="en-US" sz="1800" b="1" dirty="0" smtClean="0">
                <a:solidFill>
                  <a:srgbClr val="6AC5AD"/>
                </a:solidFill>
              </a:rPr>
              <a:t>You </a:t>
            </a:r>
            <a:r>
              <a:rPr lang="en-US" sz="1800" b="1" dirty="0">
                <a:solidFill>
                  <a:srgbClr val="6AC5AD"/>
                </a:solidFill>
              </a:rPr>
              <a:t>will be automatically enrolled in this </a:t>
            </a:r>
            <a:r>
              <a:rPr lang="en-US" sz="1800" b="1" dirty="0" smtClean="0">
                <a:solidFill>
                  <a:srgbClr val="6AC5AD"/>
                </a:solidFill>
              </a:rPr>
              <a:t>service</a:t>
            </a:r>
            <a:r>
              <a:rPr lang="en-US" sz="1800" b="1" dirty="0">
                <a:solidFill>
                  <a:srgbClr val="6AC5AD"/>
                </a:solidFill>
              </a:rPr>
              <a:t>. </a:t>
            </a:r>
            <a:r>
              <a:rPr lang="en-US" sz="1800" b="1" dirty="0" smtClean="0">
                <a:solidFill>
                  <a:srgbClr val="6AC5AD"/>
                </a:solidFill>
              </a:rPr>
              <a:t>If you </a:t>
            </a:r>
            <a:r>
              <a:rPr lang="en-US" sz="1800" b="1" dirty="0">
                <a:solidFill>
                  <a:srgbClr val="6AC5AD"/>
                </a:solidFill>
              </a:rPr>
              <a:t>do not wish to participate, visit the Member </a:t>
            </a:r>
            <a:r>
              <a:rPr lang="en-US" sz="1800" b="1" dirty="0" smtClean="0">
                <a:solidFill>
                  <a:srgbClr val="6AC5AD"/>
                </a:solidFill>
              </a:rPr>
              <a:t>Website to </a:t>
            </a:r>
            <a:r>
              <a:rPr lang="en-US" sz="1800" b="1" dirty="0">
                <a:solidFill>
                  <a:srgbClr val="6AC5AD"/>
                </a:solidFill>
              </a:rPr>
              <a:t>opt out.</a:t>
            </a:r>
          </a:p>
        </p:txBody>
      </p:sp>
      <p:sp>
        <p:nvSpPr>
          <p:cNvPr id="3" name="Slide Number Placeholder 2"/>
          <p:cNvSpPr>
            <a:spLocks noGrp="1"/>
          </p:cNvSpPr>
          <p:nvPr>
            <p:ph type="sldNum" sz="quarter" idx="17"/>
          </p:nvPr>
        </p:nvSpPr>
        <p:spPr/>
        <p:txBody>
          <a:bodyPr/>
          <a:lstStyle/>
          <a:p>
            <a:fld id="{26F1FDF2-9042-4EE4-A335-B60BF21FB517}" type="slidenum">
              <a:rPr lang="en-US" smtClean="0"/>
              <a:pPr/>
              <a:t>34</a:t>
            </a:fld>
            <a:endParaRPr lang="en-US" dirty="0"/>
          </a:p>
        </p:txBody>
      </p:sp>
      <p:sp>
        <p:nvSpPr>
          <p:cNvPr id="4" name="Title 3"/>
          <p:cNvSpPr>
            <a:spLocks noGrp="1"/>
          </p:cNvSpPr>
          <p:nvPr>
            <p:ph type="title"/>
          </p:nvPr>
        </p:nvSpPr>
        <p:spPr/>
        <p:txBody>
          <a:bodyPr/>
          <a:lstStyle/>
          <a:p>
            <a:r>
              <a:rPr lang="en-US" dirty="0" smtClean="0"/>
              <a:t>Utilizing Your Healthcare Flexible Spending Account (HSA and FSA)</a:t>
            </a:r>
            <a:endParaRPr lang="en-US" dirty="0"/>
          </a:p>
        </p:txBody>
      </p:sp>
      <p:pic>
        <p:nvPicPr>
          <p:cNvPr id="5" name="Picture 4"/>
          <p:cNvPicPr>
            <a:picLocks noChangeAspect="1"/>
          </p:cNvPicPr>
          <p:nvPr/>
        </p:nvPicPr>
        <p:blipFill>
          <a:blip r:embed="rId3"/>
          <a:stretch>
            <a:fillRect/>
          </a:stretch>
        </p:blipFill>
        <p:spPr>
          <a:xfrm>
            <a:off x="7630506" y="6069106"/>
            <a:ext cx="1359563" cy="631787"/>
          </a:xfrm>
          <a:prstGeom prst="rect">
            <a:avLst/>
          </a:prstGeom>
        </p:spPr>
      </p:pic>
    </p:spTree>
    <p:custDataLst>
      <p:tags r:id="rId1"/>
    </p:custDataLst>
    <p:extLst>
      <p:ext uri="{BB962C8B-B14F-4D97-AF65-F5344CB8AC3E}">
        <p14:creationId xmlns:p14="http://schemas.microsoft.com/office/powerpoint/2010/main" val="3047469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1800" dirty="0"/>
              <a:t>If you have child care expenses in the form of day care, pre and post school programs, or summer day camp for eligible dependents age 13 and under, a Dependent Care FSA may be for you. </a:t>
            </a:r>
            <a:endParaRPr lang="en-US" sz="1800" dirty="0" smtClean="0"/>
          </a:p>
          <a:p>
            <a:r>
              <a:rPr lang="en-US" sz="1800" dirty="0" smtClean="0"/>
              <a:t>Individuals </a:t>
            </a:r>
            <a:r>
              <a:rPr lang="en-US" sz="1800" dirty="0"/>
              <a:t>may contribute up to </a:t>
            </a:r>
            <a:r>
              <a:rPr lang="en-US" sz="1800" dirty="0" smtClean="0"/>
              <a:t>$10,500 </a:t>
            </a:r>
            <a:r>
              <a:rPr lang="en-US" sz="1800" dirty="0"/>
              <a:t>pre-tax annually to their account. </a:t>
            </a:r>
            <a:r>
              <a:rPr lang="en-US" sz="1800" dirty="0" smtClean="0"/>
              <a:t>Detailed </a:t>
            </a:r>
            <a:r>
              <a:rPr lang="en-US" sz="1800" dirty="0"/>
              <a:t>information about eligible expenses can be found on the IRS website at </a:t>
            </a:r>
            <a:r>
              <a:rPr lang="en-US" sz="1800" dirty="0">
                <a:hlinkClick r:id="rId3"/>
              </a:rPr>
              <a:t>www.irs.gov/publications/p503/index</a:t>
            </a:r>
            <a:r>
              <a:rPr lang="en-US" sz="1800" dirty="0" smtClean="0"/>
              <a:t>.</a:t>
            </a:r>
          </a:p>
          <a:p>
            <a:r>
              <a:rPr lang="en-US" sz="1800" dirty="0" smtClean="0"/>
              <a:t>Expenses not related to day care are not eligible for reimbursement.</a:t>
            </a:r>
          </a:p>
          <a:p>
            <a:pPr lvl="1"/>
            <a:r>
              <a:rPr lang="en-US" sz="1800" dirty="0" smtClean="0"/>
              <a:t>Educational expenses</a:t>
            </a:r>
          </a:p>
          <a:p>
            <a:pPr lvl="1"/>
            <a:r>
              <a:rPr lang="en-US" sz="1800" dirty="0" smtClean="0"/>
              <a:t>Overnight camps</a:t>
            </a:r>
          </a:p>
          <a:p>
            <a:pPr lvl="1"/>
            <a:r>
              <a:rPr lang="en-US" sz="1800" dirty="0" smtClean="0"/>
              <a:t>Nursing home care</a:t>
            </a:r>
          </a:p>
          <a:p>
            <a:pPr lvl="1"/>
            <a:r>
              <a:rPr lang="en-US" sz="1800" dirty="0" smtClean="0"/>
              <a:t>Meals</a:t>
            </a:r>
          </a:p>
          <a:p>
            <a:pPr lvl="1"/>
            <a:r>
              <a:rPr lang="en-US" sz="1800" dirty="0" smtClean="0"/>
              <a:t>Special classes (e.g. dance or swimming)</a:t>
            </a:r>
          </a:p>
        </p:txBody>
      </p:sp>
      <p:sp>
        <p:nvSpPr>
          <p:cNvPr id="3" name="Slide Number Placeholder 2"/>
          <p:cNvSpPr>
            <a:spLocks noGrp="1"/>
          </p:cNvSpPr>
          <p:nvPr>
            <p:ph type="sldNum" sz="quarter" idx="17"/>
          </p:nvPr>
        </p:nvSpPr>
        <p:spPr/>
        <p:txBody>
          <a:bodyPr/>
          <a:lstStyle/>
          <a:p>
            <a:fld id="{26F1FDF2-9042-4EE4-A335-B60BF21FB517}" type="slidenum">
              <a:rPr lang="en-US" smtClean="0"/>
              <a:pPr/>
              <a:t>35</a:t>
            </a:fld>
            <a:endParaRPr lang="en-US" dirty="0"/>
          </a:p>
        </p:txBody>
      </p:sp>
      <p:sp>
        <p:nvSpPr>
          <p:cNvPr id="4" name="Title 3"/>
          <p:cNvSpPr>
            <a:spLocks noGrp="1"/>
          </p:cNvSpPr>
          <p:nvPr>
            <p:ph type="title"/>
          </p:nvPr>
        </p:nvSpPr>
        <p:spPr/>
        <p:txBody>
          <a:bodyPr/>
          <a:lstStyle/>
          <a:p>
            <a:r>
              <a:rPr lang="en-US" dirty="0" smtClean="0"/>
              <a:t>Dependent Care FSA</a:t>
            </a:r>
            <a:endParaRPr lang="en-US" dirty="0"/>
          </a:p>
        </p:txBody>
      </p:sp>
      <p:pic>
        <p:nvPicPr>
          <p:cNvPr id="5" name="Picture 4"/>
          <p:cNvPicPr>
            <a:picLocks noChangeAspect="1"/>
          </p:cNvPicPr>
          <p:nvPr/>
        </p:nvPicPr>
        <p:blipFill>
          <a:blip r:embed="rId4"/>
          <a:stretch>
            <a:fillRect/>
          </a:stretch>
        </p:blipFill>
        <p:spPr>
          <a:xfrm>
            <a:off x="7613263" y="6109417"/>
            <a:ext cx="1289437" cy="612755"/>
          </a:xfrm>
          <a:prstGeom prst="rect">
            <a:avLst/>
          </a:prstGeom>
        </p:spPr>
      </p:pic>
      <p:pic>
        <p:nvPicPr>
          <p:cNvPr id="6" name="Picture 5"/>
          <p:cNvPicPr>
            <a:picLocks noChangeAspect="1"/>
          </p:cNvPicPr>
          <p:nvPr/>
        </p:nvPicPr>
        <p:blipFill>
          <a:blip r:embed="rId5"/>
          <a:stretch>
            <a:fillRect/>
          </a:stretch>
        </p:blipFill>
        <p:spPr>
          <a:xfrm>
            <a:off x="5819775" y="3808771"/>
            <a:ext cx="3306786" cy="1851800"/>
          </a:xfrm>
          <a:prstGeom prst="rect">
            <a:avLst/>
          </a:prstGeom>
          <a:effectLst>
            <a:outerShdw blurRad="50800" dist="38100" dir="13500000" algn="br" rotWithShape="0">
              <a:prstClr val="black">
                <a:alpha val="40000"/>
              </a:prstClr>
            </a:outerShdw>
            <a:reflection blurRad="6350" stA="52000" endA="300" endPos="35000" dir="5400000" sy="-100000" algn="bl" rotWithShape="0"/>
            <a:softEdge rad="12700"/>
          </a:effectLst>
        </p:spPr>
      </p:pic>
      <p:sp>
        <p:nvSpPr>
          <p:cNvPr id="7" name="TextBox 6"/>
          <p:cNvSpPr txBox="1"/>
          <p:nvPr/>
        </p:nvSpPr>
        <p:spPr>
          <a:xfrm>
            <a:off x="6868275" y="34090"/>
            <a:ext cx="2187330" cy="307777"/>
          </a:xfrm>
          <a:prstGeom prst="rect">
            <a:avLst/>
          </a:prstGeom>
          <a:noFill/>
        </p:spPr>
        <p:txBody>
          <a:bodyPr wrap="none" rtlCol="0">
            <a:spAutoFit/>
          </a:bodyPr>
          <a:lstStyle/>
          <a:p>
            <a:r>
              <a:rPr lang="en-US" sz="1400" dirty="0" smtClean="0">
                <a:hlinkClick r:id="rId6"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3573649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250" r="12308"/>
          <a:stretch/>
        </p:blipFill>
        <p:spPr>
          <a:xfrm>
            <a:off x="3086099" y="-4146"/>
            <a:ext cx="6286501" cy="6862146"/>
          </a:xfrm>
          <a:prstGeom prst="rect">
            <a:avLst/>
          </a:prstGeom>
        </p:spPr>
      </p:pic>
      <p:grpSp>
        <p:nvGrpSpPr>
          <p:cNvPr id="19" name="Group 18"/>
          <p:cNvGrpSpPr/>
          <p:nvPr/>
        </p:nvGrpSpPr>
        <p:grpSpPr>
          <a:xfrm>
            <a:off x="-3035618" y="0"/>
            <a:ext cx="11592365" cy="6858000"/>
            <a:chOff x="-3081338" y="0"/>
            <a:chExt cx="11592365" cy="6858000"/>
          </a:xfrm>
        </p:grpSpPr>
        <p:grpSp>
          <p:nvGrpSpPr>
            <p:cNvPr id="20" name="Group 19"/>
            <p:cNvGrpSpPr/>
            <p:nvPr/>
          </p:nvGrpSpPr>
          <p:grpSpPr>
            <a:xfrm>
              <a:off x="146050" y="0"/>
              <a:ext cx="5772150" cy="6858000"/>
              <a:chOff x="-76200" y="0"/>
              <a:chExt cx="5772150" cy="6858000"/>
            </a:xfrm>
            <a:solidFill>
              <a:schemeClr val="bg2"/>
            </a:solidFill>
          </p:grpSpPr>
          <p:sp>
            <p:nvSpPr>
              <p:cNvPr id="30" name="Parallelogram 29"/>
              <p:cNvSpPr/>
              <p:nvPr userDrawn="1"/>
            </p:nvSpPr>
            <p:spPr>
              <a:xfrm>
                <a:off x="1590665" y="0"/>
                <a:ext cx="4105285" cy="6857127"/>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6200" y="0"/>
                <a:ext cx="412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200" y="0"/>
              <a:ext cx="5772150" cy="6858000"/>
              <a:chOff x="-76200" y="0"/>
              <a:chExt cx="5772150" cy="6858000"/>
            </a:xfrm>
          </p:grpSpPr>
          <p:sp>
            <p:nvSpPr>
              <p:cNvPr id="28" name="Parallelogram 27"/>
              <p:cNvSpPr/>
              <p:nvPr userDrawn="1"/>
            </p:nvSpPr>
            <p:spPr>
              <a:xfrm>
                <a:off x="1590665" y="0"/>
                <a:ext cx="4105285" cy="6857127"/>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6200" y="0"/>
                <a:ext cx="4124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081338" y="279400"/>
              <a:ext cx="6299200" cy="6299200"/>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7639394" y="5844451"/>
              <a:ext cx="404185" cy="675117"/>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a:off x="8106842" y="5844451"/>
              <a:ext cx="404185" cy="675117"/>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5" name="Group 24"/>
            <p:cNvGrpSpPr/>
            <p:nvPr/>
          </p:nvGrpSpPr>
          <p:grpSpPr>
            <a:xfrm>
              <a:off x="-353683" y="5844451"/>
              <a:ext cx="7918590" cy="675117"/>
              <a:chOff x="-353683" y="5844451"/>
              <a:chExt cx="7918590" cy="675117"/>
            </a:xfrm>
          </p:grpSpPr>
          <p:sp>
            <p:nvSpPr>
              <p:cNvPr id="26" name="Parallelogram 25"/>
              <p:cNvSpPr/>
              <p:nvPr/>
            </p:nvSpPr>
            <p:spPr>
              <a:xfrm>
                <a:off x="7160722" y="5844451"/>
                <a:ext cx="404185" cy="675117"/>
              </a:xfrm>
              <a:prstGeom prst="parallelogram">
                <a:avLst>
                  <a:gd name="adj" fmla="val 380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3683" y="5844451"/>
                <a:ext cx="7712015" cy="675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itle 6"/>
          <p:cNvSpPr txBox="1">
            <a:spLocks/>
          </p:cNvSpPr>
          <p:nvPr/>
        </p:nvSpPr>
        <p:spPr>
          <a:xfrm>
            <a:off x="393863" y="2253064"/>
            <a:ext cx="4334752" cy="1617724"/>
          </a:xfrm>
          <a:prstGeom prst="rect">
            <a:avLst/>
          </a:prstGeom>
        </p:spPr>
        <p:txBody>
          <a:bodyPr/>
          <a:lstStyle>
            <a:lvl1pPr algn="l" defTabSz="914400" rtl="0" eaLnBrk="1" latinLnBrk="0" hangingPunct="1">
              <a:lnSpc>
                <a:spcPct val="90000"/>
              </a:lnSpc>
              <a:spcBef>
                <a:spcPct val="0"/>
              </a:spcBef>
              <a:buNone/>
              <a:defRPr sz="4000" kern="1200" spc="300" baseline="0">
                <a:solidFill>
                  <a:schemeClr val="tx1"/>
                </a:solidFill>
                <a:latin typeface="Arial" panose="020B0604020202020204" pitchFamily="34" charset="0"/>
                <a:ea typeface="+mj-ea"/>
                <a:cs typeface="Arial" panose="020B0604020202020204" pitchFamily="34" charset="0"/>
              </a:defRPr>
            </a:lvl1pPr>
          </a:lstStyle>
          <a:p>
            <a:r>
              <a:rPr lang="en-US" sz="5000" b="1" dirty="0" smtClean="0">
                <a:solidFill>
                  <a:schemeClr val="bg2"/>
                </a:solidFill>
                <a:latin typeface="Arial Narrow" panose="020B0606020202030204" pitchFamily="34" charset="0"/>
              </a:rPr>
              <a:t>Commuter Benefits</a:t>
            </a:r>
          </a:p>
        </p:txBody>
      </p:sp>
    </p:spTree>
    <p:extLst>
      <p:ext uri="{BB962C8B-B14F-4D97-AF65-F5344CB8AC3E}">
        <p14:creationId xmlns:p14="http://schemas.microsoft.com/office/powerpoint/2010/main" val="171941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8650" y="1535721"/>
            <a:ext cx="7886700" cy="3140178"/>
          </a:xfrm>
          <a:prstGeom prst="rect">
            <a:avLst/>
          </a:prstGeom>
        </p:spPr>
        <p:txBody>
          <a:bodyPr/>
          <a:lstStyle/>
          <a:p>
            <a:pPr marL="285750" indent="-285750">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have the opportunity to enroll in a spending </a:t>
            </a:r>
            <a:r>
              <a:rPr lang="en-US" sz="1600" dirty="0" smtClean="0">
                <a:latin typeface="Arial" panose="020B0604020202020204" pitchFamily="34" charset="0"/>
                <a:cs typeface="Arial" panose="020B0604020202020204" pitchFamily="34" charset="0"/>
              </a:rPr>
              <a:t>account specific </a:t>
            </a:r>
            <a:r>
              <a:rPr lang="en-US" sz="1600" dirty="0">
                <a:latin typeface="Arial" panose="020B0604020202020204" pitchFamily="34" charset="0"/>
                <a:cs typeface="Arial" panose="020B0604020202020204" pitchFamily="34" charset="0"/>
              </a:rPr>
              <a:t>to work-related transit expenses, such as </a:t>
            </a:r>
            <a:r>
              <a:rPr lang="en-US" sz="1600" dirty="0" smtClean="0">
                <a:latin typeface="Arial" panose="020B0604020202020204" pitchFamily="34" charset="0"/>
                <a:cs typeface="Arial" panose="020B0604020202020204" pitchFamily="34" charset="0"/>
              </a:rPr>
              <a:t>parking passes </a:t>
            </a:r>
            <a:r>
              <a:rPr lang="en-US" sz="1600" dirty="0">
                <a:latin typeface="Arial" panose="020B0604020202020204" pitchFamily="34" charset="0"/>
                <a:cs typeface="Arial" panose="020B0604020202020204" pitchFamily="34" charset="0"/>
              </a:rPr>
              <a:t>and tokens for buses, trains, and ferries. </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Transit </a:t>
            </a:r>
            <a:r>
              <a:rPr lang="en-US" sz="1600" b="1" dirty="0" smtClean="0">
                <a:solidFill>
                  <a:srgbClr val="6AC5AD"/>
                </a:solidFill>
                <a:latin typeface="Arial" panose="020B0604020202020204" pitchFamily="34" charset="0"/>
                <a:cs typeface="Arial" panose="020B0604020202020204" pitchFamily="34" charset="0"/>
              </a:rPr>
              <a:t>pre-tax</a:t>
            </a:r>
            <a:r>
              <a:rPr lang="en-US" sz="1600" b="1"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reimbursement accounts allow you to pay </a:t>
            </a:r>
            <a:r>
              <a:rPr lang="en-US" sz="1600" dirty="0" smtClean="0">
                <a:latin typeface="Arial" panose="020B0604020202020204" pitchFamily="34" charset="0"/>
                <a:cs typeface="Arial" panose="020B0604020202020204" pitchFamily="34" charset="0"/>
              </a:rPr>
              <a:t>for eligible </a:t>
            </a:r>
            <a:r>
              <a:rPr lang="en-US" sz="1600" dirty="0">
                <a:latin typeface="Arial" panose="020B0604020202020204" pitchFamily="34" charset="0"/>
                <a:cs typeface="Arial" panose="020B0604020202020204" pitchFamily="34" charset="0"/>
              </a:rPr>
              <a:t>work-related transit commuter expenses through </a:t>
            </a:r>
            <a:r>
              <a:rPr lang="en-US" sz="1600" b="1" dirty="0" smtClean="0">
                <a:solidFill>
                  <a:srgbClr val="6AC5AD"/>
                </a:solidFill>
                <a:latin typeface="Arial" panose="020B0604020202020204" pitchFamily="34" charset="0"/>
                <a:cs typeface="Arial" panose="020B0604020202020204" pitchFamily="34" charset="0"/>
              </a:rPr>
              <a:t>pre-tax</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payroll </a:t>
            </a:r>
            <a:r>
              <a:rPr lang="en-US" sz="1600" dirty="0">
                <a:latin typeface="Arial" panose="020B0604020202020204" pitchFamily="34" charset="0"/>
                <a:cs typeface="Arial" panose="020B0604020202020204" pitchFamily="34" charset="0"/>
              </a:rPr>
              <a:t>deductions from your paycheck</a:t>
            </a:r>
            <a:r>
              <a:rPr lang="en-U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You can contribute up to </a:t>
            </a:r>
            <a:r>
              <a:rPr lang="en-US" sz="1600" b="1" dirty="0" smtClean="0">
                <a:solidFill>
                  <a:srgbClr val="6AC5AD"/>
                </a:solidFill>
                <a:latin typeface="Arial" panose="020B0604020202020204" pitchFamily="34" charset="0"/>
                <a:cs typeface="Arial" panose="020B0604020202020204" pitchFamily="34" charset="0"/>
              </a:rPr>
              <a:t>$270 a month, pre-tax, </a:t>
            </a:r>
            <a:r>
              <a:rPr lang="en-US" sz="1600" dirty="0" smtClean="0">
                <a:latin typeface="Arial" panose="020B0604020202020204" pitchFamily="34" charset="0"/>
                <a:cs typeface="Arial" panose="020B0604020202020204" pitchFamily="34" charset="0"/>
              </a:rPr>
              <a:t>for each account. That’s </a:t>
            </a:r>
            <a:r>
              <a:rPr lang="en-US" sz="1600" b="1" dirty="0" smtClean="0">
                <a:solidFill>
                  <a:srgbClr val="6AC5AD"/>
                </a:solidFill>
                <a:latin typeface="Arial" panose="020B0604020202020204" pitchFamily="34" charset="0"/>
                <a:cs typeface="Arial" panose="020B0604020202020204" pitchFamily="34" charset="0"/>
              </a:rPr>
              <a:t>$540 total!</a:t>
            </a:r>
          </a:p>
          <a:p>
            <a:pPr marL="285750" indent="-285750">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If your costs exceed this limit, you can add up to </a:t>
            </a:r>
            <a:r>
              <a:rPr lang="en-US" sz="1600" b="1" dirty="0" smtClean="0">
                <a:solidFill>
                  <a:srgbClr val="6AC5AD"/>
                </a:solidFill>
                <a:latin typeface="Arial" panose="020B0604020202020204" pitchFamily="34" charset="0"/>
                <a:cs typeface="Arial" panose="020B0604020202020204" pitchFamily="34" charset="0"/>
              </a:rPr>
              <a:t>$230 a month, post-tax</a:t>
            </a:r>
            <a:r>
              <a:rPr lang="en-US" sz="1600" dirty="0" smtClean="0">
                <a:latin typeface="Arial" panose="020B0604020202020204" pitchFamily="34" charset="0"/>
                <a:cs typeface="Arial" panose="020B0604020202020204" pitchFamily="34" charset="0"/>
              </a:rPr>
              <a:t>, for each account. </a:t>
            </a:r>
          </a:p>
          <a:p>
            <a:pPr marL="285750" indent="-285750">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Carry over your funds! Any unused funds from your transit account may be carried over to subsequent years, while you are an active Athletico employee.</a:t>
            </a:r>
            <a:endParaRPr lang="en-US" sz="400" dirty="0">
              <a:latin typeface="Arial" panose="020B0604020202020204" pitchFamily="34" charset="0"/>
              <a:cs typeface="Arial" panose="020B0604020202020204" pitchFamily="34" charset="0"/>
            </a:endParaRPr>
          </a:p>
        </p:txBody>
      </p:sp>
      <p:sp>
        <p:nvSpPr>
          <p:cNvPr id="9" name="Title 6"/>
          <p:cNvSpPr txBox="1">
            <a:spLocks/>
          </p:cNvSpPr>
          <p:nvPr/>
        </p:nvSpPr>
        <p:spPr>
          <a:xfrm>
            <a:off x="628650" y="549893"/>
            <a:ext cx="8274050" cy="454205"/>
          </a:xfrm>
          <a:prstGeom prst="rect">
            <a:avLst/>
          </a:prstGeom>
        </p:spPr>
        <p:txBody>
          <a:bodyPr anchor="ctr"/>
          <a:lstStyle>
            <a:defPPr>
              <a:defRPr lang="en-US"/>
            </a:defPPr>
            <a:lvl1pPr>
              <a:lnSpc>
                <a:spcPct val="90000"/>
              </a:lnSpc>
              <a:spcBef>
                <a:spcPct val="0"/>
              </a:spcBef>
              <a:buNone/>
              <a:defRPr sz="2800" b="1">
                <a:solidFill>
                  <a:schemeClr val="bg1"/>
                </a:solidFill>
                <a:latin typeface="Arial Narrow" panose="020B0606020202030204" pitchFamily="34" charset="0"/>
                <a:ea typeface="+mj-ea"/>
                <a:cs typeface="Arial" panose="020B0604020202020204" pitchFamily="34" charset="0"/>
              </a:defRPr>
            </a:lvl1pPr>
          </a:lstStyle>
          <a:p>
            <a:r>
              <a:rPr lang="en-US" dirty="0"/>
              <a:t>Commuter Benefits</a:t>
            </a:r>
          </a:p>
        </p:txBody>
      </p:sp>
      <p:pic>
        <p:nvPicPr>
          <p:cNvPr id="4" name="Picture 3"/>
          <p:cNvPicPr>
            <a:picLocks noChangeAspect="1"/>
          </p:cNvPicPr>
          <p:nvPr/>
        </p:nvPicPr>
        <p:blipFill>
          <a:blip r:embed="rId3"/>
          <a:stretch>
            <a:fillRect/>
          </a:stretch>
        </p:blipFill>
        <p:spPr>
          <a:xfrm>
            <a:off x="7613263" y="6109417"/>
            <a:ext cx="1289437" cy="612755"/>
          </a:xfrm>
          <a:prstGeom prst="rect">
            <a:avLst/>
          </a:prstGeom>
        </p:spPr>
      </p:pic>
      <p:sp>
        <p:nvSpPr>
          <p:cNvPr id="5" name="Text Placeholder 3"/>
          <p:cNvSpPr txBox="1">
            <a:spLocks/>
          </p:cNvSpPr>
          <p:nvPr/>
        </p:nvSpPr>
        <p:spPr>
          <a:xfrm>
            <a:off x="628650" y="4675899"/>
            <a:ext cx="7886700" cy="1433518"/>
          </a:xfrm>
          <a:prstGeom prst="rect">
            <a:avLst/>
          </a:prstGeom>
          <a:solidFill>
            <a:srgbClr val="00549F"/>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algn="ctr"/>
            <a:r>
              <a:rPr lang="en-US" sz="1800" b="1" dirty="0" smtClean="0">
                <a:solidFill>
                  <a:schemeClr val="bg1"/>
                </a:solidFill>
                <a:latin typeface="Arial" panose="020B0604020202020204" pitchFamily="34" charset="0"/>
                <a:cs typeface="Arial" panose="020B0604020202020204" pitchFamily="34" charset="0"/>
              </a:rPr>
              <a:t>Remember!</a:t>
            </a:r>
          </a:p>
          <a:p>
            <a:pPr marL="285750" indent="-285750">
              <a:buFont typeface="Arial" panose="020B0604020202020204" pitchFamily="34" charset="0"/>
              <a:buChar char="•"/>
            </a:pPr>
            <a:r>
              <a:rPr lang="en-US" sz="1400" b="1" dirty="0" smtClean="0">
                <a:solidFill>
                  <a:schemeClr val="bg1"/>
                </a:solidFill>
                <a:latin typeface="Arial" panose="020B0604020202020204" pitchFamily="34" charset="0"/>
                <a:cs typeface="Arial" panose="020B0604020202020204" pitchFamily="34" charset="0"/>
              </a:rPr>
              <a:t>Transit funds can only be accessed by using the HSA Bank debit card. Parking expenses are reimbursement only. </a:t>
            </a:r>
          </a:p>
          <a:p>
            <a:pPr marL="285750" indent="-285750">
              <a:buFont typeface="Arial" panose="020B0604020202020204" pitchFamily="34" charset="0"/>
              <a:buChar char="•"/>
            </a:pPr>
            <a:r>
              <a:rPr lang="en-US" sz="1400" b="1" dirty="0" smtClean="0">
                <a:solidFill>
                  <a:schemeClr val="bg1"/>
                </a:solidFill>
                <a:latin typeface="Arial" panose="020B0604020202020204" pitchFamily="34" charset="0"/>
                <a:cs typeface="Arial" panose="020B0604020202020204" pitchFamily="34" charset="0"/>
              </a:rPr>
              <a:t>If you wish to stop or suspend your commuter benefits at any time, consider dropping to a $5 contribution rather than waiving to avoid forfeiting your balance.</a:t>
            </a:r>
            <a:endParaRPr lang="en-US" sz="12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3515853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1101" y="2646808"/>
            <a:ext cx="4350564" cy="2298818"/>
          </a:xfrm>
        </p:spPr>
        <p:txBody>
          <a:bodyPr/>
          <a:lstStyle/>
          <a:p>
            <a:r>
              <a:rPr lang="en-US" dirty="0" smtClean="0"/>
              <a:t>Well-Being and Emotional Health</a:t>
            </a:r>
            <a:endParaRPr lang="en-US" dirty="0"/>
          </a:p>
        </p:txBody>
      </p:sp>
      <p:sp>
        <p:nvSpPr>
          <p:cNvPr id="3" name="Slide Number Placeholder 2"/>
          <p:cNvSpPr>
            <a:spLocks noGrp="1"/>
          </p:cNvSpPr>
          <p:nvPr>
            <p:ph type="sldNum" sz="quarter" idx="4294967295"/>
          </p:nvPr>
        </p:nvSpPr>
        <p:spPr>
          <a:xfrm>
            <a:off x="7086600" y="6308725"/>
            <a:ext cx="2057400" cy="365125"/>
          </a:xfrm>
        </p:spPr>
        <p:txBody>
          <a:bodyPr/>
          <a:lstStyle/>
          <a:p>
            <a:fld id="{26F1FDF2-9042-4EE4-A335-B60BF21FB517}" type="slidenum">
              <a:rPr lang="en-US" smtClean="0"/>
              <a:pPr/>
              <a:t>38</a:t>
            </a:fld>
            <a:endParaRPr lang="en-US" dirty="0"/>
          </a:p>
        </p:txBody>
      </p:sp>
    </p:spTree>
    <p:custDataLst>
      <p:tags r:id="rId1"/>
    </p:custDataLst>
    <p:extLst>
      <p:ext uri="{BB962C8B-B14F-4D97-AF65-F5344CB8AC3E}">
        <p14:creationId xmlns:p14="http://schemas.microsoft.com/office/powerpoint/2010/main" val="3728333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1552" y="1609725"/>
            <a:ext cx="2880396" cy="4351338"/>
          </a:xfrm>
        </p:spPr>
      </p:pic>
      <p:sp>
        <p:nvSpPr>
          <p:cNvPr id="3" name="Content Placeholder 2"/>
          <p:cNvSpPr>
            <a:spLocks noGrp="1"/>
          </p:cNvSpPr>
          <p:nvPr>
            <p:ph sz="half" idx="2"/>
          </p:nvPr>
        </p:nvSpPr>
        <p:spPr/>
        <p:txBody>
          <a:bodyPr/>
          <a:lstStyle/>
          <a:p>
            <a:r>
              <a:rPr lang="en-US" dirty="0" smtClean="0"/>
              <a:t>Health and well-being is essential to our culture at Athletico. </a:t>
            </a:r>
          </a:p>
          <a:p>
            <a:r>
              <a:rPr lang="en-US" dirty="0" smtClean="0"/>
              <a:t>We have created a suite of resources to help you and your family members focus on maintaining healthy lives.</a:t>
            </a:r>
            <a:endParaRPr lang="en-US" dirty="0"/>
          </a:p>
        </p:txBody>
      </p:sp>
      <p:sp>
        <p:nvSpPr>
          <p:cNvPr id="4" name="Slide Number Placeholder 3"/>
          <p:cNvSpPr>
            <a:spLocks noGrp="1"/>
          </p:cNvSpPr>
          <p:nvPr>
            <p:ph type="sldNum" sz="quarter" idx="10"/>
          </p:nvPr>
        </p:nvSpPr>
        <p:spPr/>
        <p:txBody>
          <a:bodyPr/>
          <a:lstStyle/>
          <a:p>
            <a:fld id="{26F1FDF2-9042-4EE4-A335-B60BF21FB517}" type="slidenum">
              <a:rPr lang="en-US" smtClean="0"/>
              <a:pPr/>
              <a:t>39</a:t>
            </a:fld>
            <a:endParaRPr lang="en-US" dirty="0"/>
          </a:p>
        </p:txBody>
      </p:sp>
      <p:sp>
        <p:nvSpPr>
          <p:cNvPr id="5" name="Title 4"/>
          <p:cNvSpPr>
            <a:spLocks noGrp="1"/>
          </p:cNvSpPr>
          <p:nvPr>
            <p:ph type="title"/>
          </p:nvPr>
        </p:nvSpPr>
        <p:spPr/>
        <p:txBody>
          <a:bodyPr/>
          <a:lstStyle/>
          <a:p>
            <a:r>
              <a:rPr lang="en-US" dirty="0"/>
              <a:t>Well-Being and Emotional Health</a:t>
            </a:r>
          </a:p>
        </p:txBody>
      </p:sp>
    </p:spTree>
    <p:custDataLst>
      <p:tags r:id="rId1"/>
    </p:custDataLst>
    <p:extLst>
      <p:ext uri="{BB962C8B-B14F-4D97-AF65-F5344CB8AC3E}">
        <p14:creationId xmlns:p14="http://schemas.microsoft.com/office/powerpoint/2010/main" val="100534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&amp; Enrollment</a:t>
            </a:r>
            <a:endParaRPr lang="en-US" dirty="0"/>
          </a:p>
        </p:txBody>
      </p:sp>
      <p:sp>
        <p:nvSpPr>
          <p:cNvPr id="5" name="Slide Number Placeholder 4"/>
          <p:cNvSpPr>
            <a:spLocks noGrp="1"/>
          </p:cNvSpPr>
          <p:nvPr>
            <p:ph type="sldNum" sz="quarter" idx="10"/>
          </p:nvPr>
        </p:nvSpPr>
        <p:spPr/>
        <p:txBody>
          <a:bodyPr/>
          <a:lstStyle/>
          <a:p>
            <a:fld id="{26F1FDF2-9042-4EE4-A335-B60BF21FB517}" type="slidenum">
              <a:rPr lang="en-US" smtClean="0"/>
              <a:pPr/>
              <a:t>4</a:t>
            </a:fld>
            <a:endParaRPr lang="en-US" dirty="0"/>
          </a:p>
        </p:txBody>
      </p:sp>
      <p:sp>
        <p:nvSpPr>
          <p:cNvPr id="7" name="Text Placeholder 3"/>
          <p:cNvSpPr>
            <a:spLocks noGrp="1"/>
          </p:cNvSpPr>
          <p:nvPr>
            <p:ph type="body" sz="half" idx="2"/>
          </p:nvPr>
        </p:nvSpPr>
        <p:spPr>
          <a:xfrm>
            <a:off x="644355" y="2287361"/>
            <a:ext cx="2693931" cy="3668713"/>
          </a:xfrm>
        </p:spPr>
        <p:txBody>
          <a:bodyPr/>
          <a:lstStyle/>
          <a:p>
            <a:pPr>
              <a:lnSpc>
                <a:spcPct val="125000"/>
              </a:lnSpc>
            </a:pPr>
            <a:r>
              <a:rPr lang="en-US" sz="2000" dirty="0" smtClean="0"/>
              <a:t>Benefits begin for eligible new hires </a:t>
            </a:r>
            <a:br>
              <a:rPr lang="en-US" sz="2000" dirty="0" smtClean="0"/>
            </a:br>
            <a:r>
              <a:rPr lang="en-US" sz="2000" dirty="0" smtClean="0"/>
              <a:t>on the date of hire.</a:t>
            </a:r>
          </a:p>
          <a:p>
            <a:endParaRPr lang="en-US" dirty="0"/>
          </a:p>
        </p:txBody>
      </p:sp>
      <p:sp>
        <p:nvSpPr>
          <p:cNvPr id="9" name="Content Placeholder 2"/>
          <p:cNvSpPr>
            <a:spLocks noGrp="1"/>
          </p:cNvSpPr>
          <p:nvPr>
            <p:ph idx="1"/>
          </p:nvPr>
        </p:nvSpPr>
        <p:spPr/>
        <p:txBody>
          <a:bodyPr/>
          <a:lstStyle/>
          <a:p>
            <a:pPr marL="285750" indent="-285750">
              <a:lnSpc>
                <a:spcPct val="100000"/>
              </a:lnSpc>
              <a:buFont typeface="Wingdings" panose="05000000000000000000" pitchFamily="2" charset="2"/>
              <a:buChar char="§"/>
            </a:pPr>
            <a:r>
              <a:rPr lang="en-US" sz="1800" dirty="0" smtClean="0"/>
              <a:t>Elections </a:t>
            </a:r>
            <a:r>
              <a:rPr lang="en-US" sz="1800" b="1" dirty="0" smtClean="0">
                <a:solidFill>
                  <a:schemeClr val="accent1"/>
                </a:solidFill>
              </a:rPr>
              <a:t>must</a:t>
            </a:r>
            <a:r>
              <a:rPr lang="en-US" sz="1800" dirty="0" smtClean="0"/>
              <a:t> be completed within 30 days from benefits eligibility date</a:t>
            </a:r>
            <a:r>
              <a:rPr lang="en-US" sz="2000" dirty="0" smtClean="0"/>
              <a:t/>
            </a:r>
            <a:br>
              <a:rPr lang="en-US" sz="2000" dirty="0" smtClean="0"/>
            </a:br>
            <a:r>
              <a:rPr lang="en-US" sz="900" dirty="0" smtClean="0"/>
              <a:t/>
            </a:r>
            <a:br>
              <a:rPr lang="en-US" sz="900" dirty="0" smtClean="0"/>
            </a:br>
            <a:r>
              <a:rPr lang="en-US" sz="1600" i="1" dirty="0" smtClean="0"/>
              <a:t>* Once the enrollment period ends you will only be able to elect or make changes during annual enrollment, unless you experience a qualifying life event</a:t>
            </a:r>
          </a:p>
          <a:p>
            <a:pPr marL="285750" indent="-285750">
              <a:lnSpc>
                <a:spcPct val="100000"/>
              </a:lnSpc>
              <a:buFont typeface="Wingdings" panose="05000000000000000000" pitchFamily="2" charset="2"/>
              <a:buChar char="§"/>
            </a:pPr>
            <a:r>
              <a:rPr lang="en-US" sz="1800" dirty="0" smtClean="0"/>
              <a:t>Employees will receive an email shortly after their first </a:t>
            </a:r>
            <a:br>
              <a:rPr lang="en-US" sz="1800" dirty="0" smtClean="0"/>
            </a:br>
            <a:r>
              <a:rPr lang="en-US" sz="1800" dirty="0" smtClean="0"/>
              <a:t>day from ADP with online enrollment instructions</a:t>
            </a:r>
          </a:p>
          <a:p>
            <a:pPr marL="285750" indent="-285750">
              <a:lnSpc>
                <a:spcPct val="100000"/>
              </a:lnSpc>
              <a:buFont typeface="Wingdings" panose="05000000000000000000" pitchFamily="2" charset="2"/>
              <a:buChar char="§"/>
            </a:pPr>
            <a:r>
              <a:rPr lang="en-US" sz="1800" dirty="0" smtClean="0"/>
              <a:t>Dependent eligibility must be verified by ADP Dependent Verification Services (DVS)</a:t>
            </a:r>
          </a:p>
          <a:p>
            <a:pPr marL="285750" indent="-285750">
              <a:buFont typeface="Wingdings" panose="05000000000000000000" pitchFamily="2" charset="2"/>
              <a:buChar char="§"/>
            </a:pPr>
            <a:endParaRPr lang="en-US" sz="1800" dirty="0"/>
          </a:p>
        </p:txBody>
      </p:sp>
      <p:sp>
        <p:nvSpPr>
          <p:cNvPr id="11" name="Oval 10"/>
          <p:cNvSpPr/>
          <p:nvPr/>
        </p:nvSpPr>
        <p:spPr>
          <a:xfrm>
            <a:off x="3690811" y="5636523"/>
            <a:ext cx="4417806" cy="4417806"/>
          </a:xfrm>
          <a:prstGeom prst="ellipse">
            <a:avLst/>
          </a:prstGeom>
          <a:blipFill dpi="0" rotWithShape="1">
            <a:blip r:embed="rId3" cstate="print">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9457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40</a:t>
            </a:fld>
            <a:endParaRPr lang="en-US" dirty="0"/>
          </a:p>
        </p:txBody>
      </p:sp>
      <p:sp>
        <p:nvSpPr>
          <p:cNvPr id="4" name="Title 3"/>
          <p:cNvSpPr>
            <a:spLocks noGrp="1"/>
          </p:cNvSpPr>
          <p:nvPr>
            <p:ph type="title"/>
          </p:nvPr>
        </p:nvSpPr>
        <p:spPr/>
        <p:txBody>
          <a:bodyPr/>
          <a:lstStyle/>
          <a:p>
            <a:r>
              <a:rPr lang="en-US" dirty="0"/>
              <a:t>Well-Being and Emotional Health</a:t>
            </a:r>
          </a:p>
        </p:txBody>
      </p:sp>
      <p:graphicFrame>
        <p:nvGraphicFramePr>
          <p:cNvPr id="5" name="Table 4"/>
          <p:cNvGraphicFramePr>
            <a:graphicFrameLocks noGrp="1"/>
          </p:cNvGraphicFramePr>
          <p:nvPr>
            <p:extLst>
              <p:ext uri="{D42A27DB-BD31-4B8C-83A1-F6EECF244321}">
                <p14:modId xmlns:p14="http://schemas.microsoft.com/office/powerpoint/2010/main" val="1473418728"/>
              </p:ext>
            </p:extLst>
          </p:nvPr>
        </p:nvGraphicFramePr>
        <p:xfrm>
          <a:off x="134235" y="1267865"/>
          <a:ext cx="8815212" cy="5128214"/>
        </p:xfrm>
        <a:graphic>
          <a:graphicData uri="http://schemas.openxmlformats.org/drawingml/2006/table">
            <a:tbl>
              <a:tblPr firstRow="1" bandRow="1">
                <a:tableStyleId>{073A0DAA-6AF3-43AB-8588-CEC1D06C72B9}</a:tableStyleId>
              </a:tblPr>
              <a:tblGrid>
                <a:gridCol w="1536705">
                  <a:extLst>
                    <a:ext uri="{9D8B030D-6E8A-4147-A177-3AD203B41FA5}">
                      <a16:colId xmlns:a16="http://schemas.microsoft.com/office/drawing/2014/main" val="2632516266"/>
                    </a:ext>
                  </a:extLst>
                </a:gridCol>
                <a:gridCol w="4595136">
                  <a:extLst>
                    <a:ext uri="{9D8B030D-6E8A-4147-A177-3AD203B41FA5}">
                      <a16:colId xmlns:a16="http://schemas.microsoft.com/office/drawing/2014/main" val="532370599"/>
                    </a:ext>
                  </a:extLst>
                </a:gridCol>
                <a:gridCol w="2683371">
                  <a:extLst>
                    <a:ext uri="{9D8B030D-6E8A-4147-A177-3AD203B41FA5}">
                      <a16:colId xmlns:a16="http://schemas.microsoft.com/office/drawing/2014/main" val="2991155794"/>
                    </a:ext>
                  </a:extLst>
                </a:gridCol>
              </a:tblGrid>
              <a:tr h="146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Resource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Website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E7"/>
                    </a:solidFill>
                  </a:tcPr>
                </a:tc>
                <a:extLst>
                  <a:ext uri="{0D108BD9-81ED-4DB2-BD59-A6C34878D82A}">
                    <a16:rowId xmlns:a16="http://schemas.microsoft.com/office/drawing/2014/main" val="2753754581"/>
                  </a:ext>
                </a:extLst>
              </a:tr>
              <a:tr h="1617533">
                <a:tc>
                  <a:txBody>
                    <a:bodyPr/>
                    <a:lstStyle/>
                    <a:p>
                      <a:r>
                        <a:rPr lang="en-US" sz="1400" b="1" dirty="0" smtClean="0">
                          <a:solidFill>
                            <a:srgbClr val="EE745D"/>
                          </a:solidFill>
                        </a:rPr>
                        <a:t>Well </a:t>
                      </a:r>
                      <a:r>
                        <a:rPr lang="en-US" sz="1400" b="1" dirty="0" err="1" smtClean="0">
                          <a:solidFill>
                            <a:srgbClr val="EE745D"/>
                          </a:solidFill>
                        </a:rPr>
                        <a:t>onTarget</a:t>
                      </a:r>
                      <a:endParaRPr lang="en-US" sz="1400" b="1" dirty="0">
                        <a:solidFill>
                          <a:srgbClr val="EE745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9F0"/>
                    </a:solidFill>
                  </a:tcPr>
                </a:tc>
                <a:tc>
                  <a:txBody>
                    <a:bodyPr/>
                    <a:lstStyle/>
                    <a:p>
                      <a:pPr marL="285750" indent="-285750">
                        <a:buFont typeface="Arial" panose="020B0604020202020204" pitchFamily="34" charset="0"/>
                        <a:buChar char="•"/>
                      </a:pPr>
                      <a:r>
                        <a:rPr lang="en-US" sz="1400" dirty="0" smtClean="0"/>
                        <a:t>Tools to help you set and reach your wellness goals.</a:t>
                      </a:r>
                    </a:p>
                    <a:p>
                      <a:pPr marL="285750" indent="-285750">
                        <a:buFont typeface="Arial" panose="020B0604020202020204" pitchFamily="34" charset="0"/>
                        <a:buChar char="•"/>
                      </a:pPr>
                      <a:r>
                        <a:rPr lang="en-US" sz="1400" dirty="0" smtClean="0"/>
                        <a:t>Earn Blue Points for making healthy choices, enrolling in the Fitness Program or taking your Health Assessment. You can also earn points when you achieve milestones in the Self-Management Programs. Redeem your Blue Points in the online shopping mall, which offers a wide variety of merchandise.</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9F0"/>
                    </a:solidFill>
                  </a:tcPr>
                </a:tc>
                <a:tc>
                  <a:txBody>
                    <a:bodyPr/>
                    <a:lstStyle/>
                    <a:p>
                      <a:r>
                        <a:rPr lang="en-US" sz="1400" dirty="0" smtClean="0"/>
                        <a:t>well</a:t>
                      </a:r>
                      <a:r>
                        <a:rPr lang="en-US" sz="1400" baseline="0" dirty="0" smtClean="0"/>
                        <a:t>ontarget.com</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9F0"/>
                    </a:solidFill>
                  </a:tcPr>
                </a:tc>
                <a:extLst>
                  <a:ext uri="{0D108BD9-81ED-4DB2-BD59-A6C34878D82A}">
                    <a16:rowId xmlns:a16="http://schemas.microsoft.com/office/drawing/2014/main" val="2055878170"/>
                  </a:ext>
                </a:extLst>
              </a:tr>
              <a:tr h="849890">
                <a:tc>
                  <a:txBody>
                    <a:bodyPr/>
                    <a:lstStyle/>
                    <a:p>
                      <a:r>
                        <a:rPr lang="en-US" sz="1400" b="1" dirty="0" smtClean="0">
                          <a:solidFill>
                            <a:srgbClr val="EE745D"/>
                          </a:solidFill>
                        </a:rPr>
                        <a:t>Healthy Learn</a:t>
                      </a:r>
                      <a:endParaRPr lang="en-US" sz="1400" b="1" dirty="0">
                        <a:solidFill>
                          <a:srgbClr val="EE745D"/>
                        </a:solidFill>
                      </a:endParaRPr>
                    </a:p>
                  </a:txBody>
                  <a:tcPr>
                    <a:lnT w="12700" cmpd="sng">
                      <a:noFill/>
                    </a:lnT>
                    <a:noFill/>
                  </a:tcPr>
                </a:tc>
                <a:tc>
                  <a:txBody>
                    <a:bodyPr/>
                    <a:lstStyle/>
                    <a:p>
                      <a:pPr marL="285750" indent="-285750">
                        <a:buFont typeface="Arial" panose="020B0604020202020204" pitchFamily="34" charset="0"/>
                        <a:buChar char="•"/>
                      </a:pPr>
                      <a:r>
                        <a:rPr lang="en-US" sz="1400" dirty="0" smtClean="0"/>
                        <a:t>Covers over a thousand health and wellness topics</a:t>
                      </a:r>
                      <a:r>
                        <a:rPr lang="en-US" sz="1400" baseline="0" dirty="0" smtClean="0"/>
                        <a:t> including smoking cessation, stress management, symptom checker, and so much more</a:t>
                      </a:r>
                    </a:p>
                    <a:p>
                      <a:pPr marL="0" indent="0">
                        <a:buFont typeface="Arial" panose="020B0604020202020204" pitchFamily="34" charset="0"/>
                        <a:buNone/>
                      </a:pPr>
                      <a:endParaRPr lang="en-US" sz="1400" dirty="0" smtClean="0"/>
                    </a:p>
                  </a:txBody>
                  <a:tcPr>
                    <a:lnT w="12700" cmpd="sng">
                      <a:noFill/>
                    </a:lnT>
                    <a:noFill/>
                  </a:tcPr>
                </a:tc>
                <a:tc>
                  <a:txBody>
                    <a:bodyPr/>
                    <a:lstStyle/>
                    <a:p>
                      <a:r>
                        <a:rPr lang="en-US" sz="1400" dirty="0" smtClean="0"/>
                        <a:t>healthylearn.com/</a:t>
                      </a:r>
                      <a:r>
                        <a:rPr lang="en-US" sz="1400" dirty="0" err="1" smtClean="0"/>
                        <a:t>connerstrong</a:t>
                      </a:r>
                      <a:endParaRPr lang="en-US" sz="1400" dirty="0"/>
                    </a:p>
                  </a:txBody>
                  <a:tcPr>
                    <a:lnT w="12700" cmpd="sng">
                      <a:noFill/>
                    </a:lnT>
                    <a:noFill/>
                  </a:tcPr>
                </a:tc>
                <a:extLst>
                  <a:ext uri="{0D108BD9-81ED-4DB2-BD59-A6C34878D82A}">
                    <a16:rowId xmlns:a16="http://schemas.microsoft.com/office/drawing/2014/main" val="1312491827"/>
                  </a:ext>
                </a:extLst>
              </a:tr>
              <a:tr h="1041801">
                <a:tc>
                  <a:txBody>
                    <a:bodyPr/>
                    <a:lstStyle/>
                    <a:p>
                      <a:r>
                        <a:rPr lang="en-US" sz="1400" b="1" dirty="0" err="1" smtClean="0">
                          <a:solidFill>
                            <a:srgbClr val="EE745D"/>
                          </a:solidFill>
                        </a:rPr>
                        <a:t>Ovia</a:t>
                      </a:r>
                      <a:r>
                        <a:rPr lang="en-US" sz="1400" b="1" baseline="0" dirty="0" smtClean="0">
                          <a:solidFill>
                            <a:srgbClr val="EE745D"/>
                          </a:solidFill>
                        </a:rPr>
                        <a:t> Health</a:t>
                      </a:r>
                      <a:endParaRPr lang="en-US" sz="1400" b="1" dirty="0">
                        <a:solidFill>
                          <a:srgbClr val="EE745D"/>
                        </a:solidFill>
                      </a:endParaRPr>
                    </a:p>
                  </a:txBody>
                  <a:tcPr>
                    <a:solidFill>
                      <a:srgbClr val="E7E9F0"/>
                    </a:solidFill>
                  </a:tcPr>
                </a:tc>
                <a:tc>
                  <a:txBody>
                    <a:bodyPr/>
                    <a:lstStyle/>
                    <a:p>
                      <a:pPr marL="285750" indent="-285750">
                        <a:buFont typeface="Arial" panose="020B0604020202020204" pitchFamily="34" charset="0"/>
                        <a:buChar char="•"/>
                      </a:pPr>
                      <a:r>
                        <a:rPr lang="en-US" sz="1400" u="none" strike="noStrike" kern="1200" baseline="0" dirty="0" smtClean="0"/>
                        <a:t>Mobile apps provide personalized, daily support for your fertility, pregnancy, and parenting journey.</a:t>
                      </a:r>
                    </a:p>
                    <a:p>
                      <a:pPr marL="285750" indent="-285750">
                        <a:buFont typeface="Arial" panose="020B0604020202020204" pitchFamily="34" charset="0"/>
                        <a:buChar char="•"/>
                      </a:pPr>
                      <a:r>
                        <a:rPr lang="en-US" sz="1400" u="none" strike="noStrike" kern="1200" baseline="0" dirty="0" smtClean="0"/>
                        <a:t>Available to all regular full-time and part-time employees working 24 or more standard hours per week, at no cost to the employee.</a:t>
                      </a:r>
                      <a:endParaRPr lang="en-US" sz="1000" b="0" i="0" u="none" strike="noStrike" kern="1200" baseline="0" dirty="0" smtClean="0">
                        <a:solidFill>
                          <a:schemeClr val="dk1"/>
                        </a:solidFill>
                        <a:latin typeface="+mn-lt"/>
                        <a:ea typeface="+mn-ea"/>
                        <a:cs typeface="+mn-cs"/>
                      </a:endParaRPr>
                    </a:p>
                  </a:txBody>
                  <a:tcPr>
                    <a:solidFill>
                      <a:srgbClr val="E7E9F0"/>
                    </a:solidFill>
                  </a:tcPr>
                </a:tc>
                <a:tc>
                  <a:txBody>
                    <a:bodyPr/>
                    <a:lstStyle/>
                    <a:p>
                      <a:r>
                        <a:rPr lang="en-US" sz="1400" u="none" strike="noStrike" kern="1200" baseline="0" dirty="0" smtClean="0"/>
                        <a:t>Download the </a:t>
                      </a:r>
                      <a:r>
                        <a:rPr lang="en-US" sz="1400" u="none" strike="noStrike" kern="1200" baseline="0" dirty="0" err="1" smtClean="0"/>
                        <a:t>Ovia</a:t>
                      </a:r>
                      <a:r>
                        <a:rPr lang="en-US" sz="1400" u="none" strike="noStrike" kern="1200" baseline="0" dirty="0" smtClean="0"/>
                        <a:t> Mobile App</a:t>
                      </a:r>
                    </a:p>
                    <a:p>
                      <a:r>
                        <a:rPr lang="en-US" sz="1400" u="none" strike="noStrike" kern="1200" baseline="0" dirty="0" smtClean="0"/>
                        <a:t>(additional instructions in </a:t>
                      </a:r>
                      <a:r>
                        <a:rPr lang="en-US" sz="1400" u="none" strike="noStrike" kern="1200" baseline="0" dirty="0" err="1" smtClean="0"/>
                        <a:t>eGuide</a:t>
                      </a:r>
                      <a:r>
                        <a:rPr lang="en-US" sz="1400" u="none" strike="noStrike" kern="1200" baseline="0" dirty="0" smtClean="0"/>
                        <a:t>)</a:t>
                      </a:r>
                      <a:endParaRPr lang="en-US" sz="1400" b="0" i="0" u="none" strike="noStrike" kern="1200" baseline="0" dirty="0" smtClean="0">
                        <a:solidFill>
                          <a:schemeClr val="dk1"/>
                        </a:solidFill>
                        <a:latin typeface="+mn-lt"/>
                        <a:ea typeface="+mn-ea"/>
                        <a:cs typeface="+mn-cs"/>
                      </a:endParaRPr>
                    </a:p>
                  </a:txBody>
                  <a:tcPr>
                    <a:solidFill>
                      <a:srgbClr val="E7E9F0"/>
                    </a:solidFill>
                  </a:tcPr>
                </a:tc>
                <a:extLst>
                  <a:ext uri="{0D108BD9-81ED-4DB2-BD59-A6C34878D82A}">
                    <a16:rowId xmlns:a16="http://schemas.microsoft.com/office/drawing/2014/main" val="3919281039"/>
                  </a:ext>
                </a:extLst>
              </a:tr>
              <a:tr h="1041801">
                <a:tc>
                  <a:txBody>
                    <a:bodyPr/>
                    <a:lstStyle/>
                    <a:p>
                      <a:r>
                        <a:rPr lang="en-US" sz="1400" b="1" dirty="0" smtClean="0">
                          <a:solidFill>
                            <a:srgbClr val="EE745D"/>
                          </a:solidFill>
                        </a:rPr>
                        <a:t>Headspace</a:t>
                      </a:r>
                      <a:endParaRPr lang="en-US" sz="1400" b="1" dirty="0">
                        <a:solidFill>
                          <a:srgbClr val="EE745D"/>
                        </a:solidFill>
                      </a:endParaRPr>
                    </a:p>
                  </a:txBody>
                  <a:tcPr>
                    <a:noFill/>
                  </a:tcPr>
                </a:tc>
                <a:tc>
                  <a:txBody>
                    <a:bodyPr/>
                    <a:lstStyle/>
                    <a:p>
                      <a:pPr marL="285750" indent="-285750">
                        <a:buFont typeface="Arial" panose="020B0604020202020204" pitchFamily="34" charset="0"/>
                        <a:buChar char="•"/>
                      </a:pPr>
                      <a:r>
                        <a:rPr lang="en-US" sz="1400" u="none" strike="noStrike" kern="1200" baseline="0" dirty="0" smtClean="0"/>
                        <a:t>On-demand solution that helps you take a preventive approach to managing your emotional health. </a:t>
                      </a:r>
                    </a:p>
                    <a:p>
                      <a:pPr marL="285750" indent="-285750">
                        <a:buFont typeface="Arial" panose="020B0604020202020204" pitchFamily="34" charset="0"/>
                        <a:buChar char="•"/>
                      </a:pPr>
                      <a:r>
                        <a:rPr lang="en-US" sz="1400" u="none" strike="noStrike" kern="1200" baseline="0" dirty="0" smtClean="0"/>
                        <a:t>Free access to benefit eligible employees from October 1, 2020 to September 30, 2021</a:t>
                      </a:r>
                      <a:endParaRPr lang="en-US" sz="1100" dirty="0" smtClean="0"/>
                    </a:p>
                  </a:txBody>
                  <a:tcPr>
                    <a:noFill/>
                  </a:tcPr>
                </a:tc>
                <a:tc>
                  <a:txBody>
                    <a:bodyPr/>
                    <a:lstStyle/>
                    <a:p>
                      <a:r>
                        <a:rPr lang="en-US" sz="1400" dirty="0" smtClean="0"/>
                        <a:t>work.headspace.com/</a:t>
                      </a:r>
                      <a:r>
                        <a:rPr lang="en-US" sz="1400" dirty="0" err="1" smtClean="0"/>
                        <a:t>athletico</a:t>
                      </a:r>
                      <a:r>
                        <a:rPr lang="en-US" sz="1400" dirty="0" smtClean="0"/>
                        <a:t>/</a:t>
                      </a:r>
                    </a:p>
                    <a:p>
                      <a:r>
                        <a:rPr lang="en-US" sz="1400" dirty="0" smtClean="0"/>
                        <a:t>member-enroll.</a:t>
                      </a:r>
                      <a:endParaRPr lang="en-US" sz="1400" dirty="0"/>
                    </a:p>
                  </a:txBody>
                  <a:tcPr>
                    <a:noFill/>
                  </a:tcPr>
                </a:tc>
                <a:extLst>
                  <a:ext uri="{0D108BD9-81ED-4DB2-BD59-A6C34878D82A}">
                    <a16:rowId xmlns:a16="http://schemas.microsoft.com/office/drawing/2014/main" val="2812453689"/>
                  </a:ext>
                </a:extLst>
              </a:tr>
            </a:tbl>
          </a:graphicData>
        </a:graphic>
      </p:graphicFrame>
    </p:spTree>
    <p:custDataLst>
      <p:tags r:id="rId1"/>
    </p:custDataLst>
    <p:extLst>
      <p:ext uri="{BB962C8B-B14F-4D97-AF65-F5344CB8AC3E}">
        <p14:creationId xmlns:p14="http://schemas.microsoft.com/office/powerpoint/2010/main" val="3709521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4721" y="1336005"/>
            <a:ext cx="6609432" cy="4533900"/>
          </a:xfrm>
          <a:prstGeom prst="rect">
            <a:avLst/>
          </a:prstGeom>
        </p:spPr>
        <p:txBody>
          <a:bodyPr>
            <a:normAutofit/>
          </a:bodyPr>
          <a:lstStyle/>
          <a:p>
            <a:pPr marL="342900" indent="-342900">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Ovia</a:t>
            </a:r>
            <a:r>
              <a:rPr lang="en-US" sz="1600" dirty="0" smtClean="0">
                <a:latin typeface="Arial" panose="020B0604020202020204" pitchFamily="34" charset="0"/>
                <a:cs typeface="Arial" panose="020B0604020202020204" pitchFamily="34" charset="0"/>
              </a:rPr>
              <a:t> offers easy access </a:t>
            </a:r>
            <a:r>
              <a:rPr lang="en-US" sz="1600" dirty="0">
                <a:latin typeface="Arial" panose="020B0604020202020204" pitchFamily="34" charset="0"/>
                <a:cs typeface="Arial" panose="020B0604020202020204" pitchFamily="34" charset="0"/>
              </a:rPr>
              <a:t>to resources and support services </a:t>
            </a:r>
            <a:r>
              <a:rPr lang="en-US" sz="1600" dirty="0" smtClean="0">
                <a:latin typeface="Arial" panose="020B0604020202020204" pitchFamily="34" charset="0"/>
                <a:cs typeface="Arial" panose="020B0604020202020204" pitchFamily="34" charset="0"/>
              </a:rPr>
              <a:t>to assist with family planning, maternity and parenting.  It helps families </a:t>
            </a:r>
            <a:r>
              <a:rPr lang="en-US" sz="1600" dirty="0">
                <a:latin typeface="Arial" panose="020B0604020202020204" pitchFamily="34" charset="0"/>
                <a:cs typeface="Arial" panose="020B0604020202020204" pitchFamily="34" charset="0"/>
              </a:rPr>
              <a:t>be able to provide nurturing care during early childhood and beyond through a high-tech platform that is respectful of our employees’ privacy. </a:t>
            </a:r>
            <a:endParaRPr lang="en-US"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Mobile apps provide </a:t>
            </a:r>
            <a:r>
              <a:rPr lang="en-US" sz="1600" dirty="0">
                <a:latin typeface="Arial" panose="020B0604020202020204" pitchFamily="34" charset="0"/>
                <a:cs typeface="Arial" panose="020B0604020202020204" pitchFamily="34" charset="0"/>
              </a:rPr>
              <a:t>personalized, daily support for your fertility, pregnancy, and parenting journey. </a:t>
            </a:r>
            <a:endParaRPr lang="en-US"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Available </a:t>
            </a:r>
            <a:r>
              <a:rPr lang="en-US" sz="1600" dirty="0">
                <a:latin typeface="Arial" panose="020B0604020202020204" pitchFamily="34" charset="0"/>
                <a:cs typeface="Arial" panose="020B0604020202020204" pitchFamily="34" charset="0"/>
              </a:rPr>
              <a:t>to all regular full-time and part-time employees working 24 or more standard hours per week, at no cost to the employee. </a:t>
            </a:r>
          </a:p>
        </p:txBody>
      </p:sp>
      <p:sp>
        <p:nvSpPr>
          <p:cNvPr id="8" name="Title 6"/>
          <p:cNvSpPr txBox="1">
            <a:spLocks/>
          </p:cNvSpPr>
          <p:nvPr/>
        </p:nvSpPr>
        <p:spPr>
          <a:xfrm>
            <a:off x="628650" y="549893"/>
            <a:ext cx="8274050" cy="454205"/>
          </a:xfrm>
          <a:prstGeom prst="rect">
            <a:avLst/>
          </a:prstGeom>
        </p:spPr>
        <p:txBody>
          <a:bodyPr anchor="ctr"/>
          <a:lstStyle>
            <a:defPPr>
              <a:defRPr lang="en-US"/>
            </a:defPPr>
            <a:lvl1pPr>
              <a:lnSpc>
                <a:spcPct val="90000"/>
              </a:lnSpc>
              <a:spcBef>
                <a:spcPct val="0"/>
              </a:spcBef>
              <a:buNone/>
              <a:defRPr sz="2800" b="1">
                <a:solidFill>
                  <a:schemeClr val="bg1"/>
                </a:solidFill>
                <a:latin typeface="Arial Narrow" panose="020B0606020202030204" pitchFamily="34" charset="0"/>
                <a:ea typeface="+mj-ea"/>
                <a:cs typeface="Arial" panose="020B0604020202020204" pitchFamily="34" charset="0"/>
              </a:defRPr>
            </a:lvl1pPr>
          </a:lstStyle>
          <a:p>
            <a:r>
              <a:rPr lang="en-US" dirty="0" smtClean="0"/>
              <a:t>Family Planning – </a:t>
            </a:r>
            <a:r>
              <a:rPr lang="en-US" dirty="0" err="1" smtClean="0"/>
              <a:t>Ovia</a:t>
            </a:r>
            <a:r>
              <a:rPr lang="en-US" dirty="0" smtClean="0"/>
              <a:t> Health</a:t>
            </a:r>
            <a:endParaRPr lang="en-US" dirty="0"/>
          </a:p>
        </p:txBody>
      </p:sp>
      <p:pic>
        <p:nvPicPr>
          <p:cNvPr id="4" name="Picture 3"/>
          <p:cNvPicPr>
            <a:picLocks noChangeAspect="1"/>
          </p:cNvPicPr>
          <p:nvPr/>
        </p:nvPicPr>
        <p:blipFill>
          <a:blip r:embed="rId3"/>
          <a:stretch>
            <a:fillRect/>
          </a:stretch>
        </p:blipFill>
        <p:spPr>
          <a:xfrm>
            <a:off x="7598664" y="6219794"/>
            <a:ext cx="1545336" cy="638206"/>
          </a:xfrm>
          <a:prstGeom prst="rect">
            <a:avLst/>
          </a:prstGeom>
        </p:spPr>
      </p:pic>
      <p:sp>
        <p:nvSpPr>
          <p:cNvPr id="5" name="Flowchart: Data 4"/>
          <p:cNvSpPr/>
          <p:nvPr/>
        </p:nvSpPr>
        <p:spPr>
          <a:xfrm>
            <a:off x="40281" y="3789802"/>
            <a:ext cx="5104596" cy="224314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EE745D"/>
                </a:solidFill>
                <a:latin typeface="Arial" panose="020B0604020202020204" pitchFamily="34" charset="0"/>
                <a:cs typeface="Arial" panose="020B0604020202020204" pitchFamily="34" charset="0"/>
              </a:rPr>
              <a:t>Getting Started is Easy! </a:t>
            </a:r>
            <a:endParaRPr lang="en-US" sz="1200" dirty="0">
              <a:solidFill>
                <a:srgbClr val="EE745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Download the </a:t>
            </a:r>
            <a:r>
              <a:rPr lang="en-US" sz="1200" dirty="0" smtClean="0">
                <a:latin typeface="Arial" panose="020B0604020202020204" pitchFamily="34" charset="0"/>
                <a:cs typeface="Arial" panose="020B0604020202020204" pitchFamily="34" charset="0"/>
              </a:rPr>
              <a:t> app </a:t>
            </a:r>
            <a:r>
              <a:rPr lang="en-US" sz="1200" dirty="0">
                <a:latin typeface="Arial" panose="020B0604020202020204" pitchFamily="34" charset="0"/>
                <a:cs typeface="Arial" panose="020B0604020202020204" pitchFamily="34" charset="0"/>
              </a:rPr>
              <a:t>that’s right for you: </a:t>
            </a:r>
            <a:r>
              <a:rPr lang="en-US" sz="1200" dirty="0" smtClean="0">
                <a:latin typeface="Arial" panose="020B0604020202020204" pitchFamily="34" charset="0"/>
                <a:cs typeface="Arial" panose="020B0604020202020204" pitchFamily="34" charset="0"/>
              </a:rPr>
              <a:t>Select </a:t>
            </a:r>
            <a:r>
              <a:rPr lang="en-US" sz="1200" dirty="0">
                <a:latin typeface="Arial" panose="020B0604020202020204" pitchFamily="34" charset="0"/>
                <a:cs typeface="Arial" panose="020B0604020202020204" pitchFamily="34" charset="0"/>
              </a:rPr>
              <a:t>“I have </a:t>
            </a:r>
            <a:r>
              <a:rPr lang="en-US" sz="1200" dirty="0" err="1">
                <a:latin typeface="Arial" panose="020B0604020202020204" pitchFamily="34" charset="0"/>
                <a:cs typeface="Arial" panose="020B0604020202020204" pitchFamily="34" charset="0"/>
              </a:rPr>
              <a:t>Ovia</a:t>
            </a:r>
            <a:r>
              <a:rPr lang="en-US" sz="1200" dirty="0">
                <a:latin typeface="Arial" panose="020B0604020202020204" pitchFamily="34" charset="0"/>
                <a:cs typeface="Arial" panose="020B0604020202020204" pitchFamily="34" charset="0"/>
              </a:rPr>
              <a:t> Health as a benefit” during setup </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Enter </a:t>
            </a:r>
            <a:r>
              <a:rPr lang="en-US" sz="1200" b="1" dirty="0">
                <a:solidFill>
                  <a:srgbClr val="EE745D"/>
                </a:solidFill>
                <a:latin typeface="Arial" panose="020B0604020202020204" pitchFamily="34" charset="0"/>
                <a:cs typeface="Arial" panose="020B0604020202020204" pitchFamily="34" charset="0"/>
              </a:rPr>
              <a:t>Athletico </a:t>
            </a:r>
            <a:r>
              <a:rPr lang="en-US" sz="1200" dirty="0">
                <a:latin typeface="Arial" panose="020B0604020202020204" pitchFamily="34" charset="0"/>
                <a:cs typeface="Arial" panose="020B0604020202020204" pitchFamily="34" charset="0"/>
              </a:rPr>
              <a:t>as your employer </a:t>
            </a:r>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Employees enrolled in Athletico </a:t>
            </a:r>
            <a:r>
              <a:rPr lang="en-US" sz="1200" dirty="0" smtClean="0">
                <a:latin typeface="Arial" panose="020B0604020202020204" pitchFamily="34" charset="0"/>
                <a:cs typeface="Arial" panose="020B0604020202020204" pitchFamily="34" charset="0"/>
              </a:rPr>
              <a:t>medical coverage </a:t>
            </a:r>
            <a:r>
              <a:rPr lang="en-US" sz="1200" dirty="0">
                <a:latin typeface="Arial" panose="020B0604020202020204" pitchFamily="34" charset="0"/>
                <a:cs typeface="Arial" panose="020B0604020202020204" pitchFamily="34" charset="0"/>
              </a:rPr>
              <a:t>through BCBS: You must </a:t>
            </a:r>
            <a:r>
              <a:rPr lang="en-US" sz="1200" dirty="0" smtClean="0">
                <a:latin typeface="Arial" panose="020B0604020202020204" pitchFamily="34" charset="0"/>
                <a:cs typeface="Arial" panose="020B0604020202020204" pitchFamily="34" charset="0"/>
              </a:rPr>
              <a:t>select BCBSIL </a:t>
            </a:r>
            <a:r>
              <a:rPr lang="en-US" sz="1200" dirty="0">
                <a:latin typeface="Arial" panose="020B0604020202020204" pitchFamily="34" charset="0"/>
                <a:cs typeface="Arial" panose="020B0604020202020204" pitchFamily="34" charset="0"/>
              </a:rPr>
              <a:t>as your health plan </a:t>
            </a:r>
            <a:r>
              <a:rPr lang="en-US" sz="1200" dirty="0" smtClean="0">
                <a:latin typeface="Arial" panose="020B0604020202020204" pitchFamily="34" charset="0"/>
                <a:cs typeface="Arial" panose="020B0604020202020204" pitchFamily="34" charset="0"/>
              </a:rPr>
              <a:t>and Athletico </a:t>
            </a:r>
            <a:r>
              <a:rPr lang="en-US" sz="1200" dirty="0">
                <a:latin typeface="Arial" panose="020B0604020202020204" pitchFamily="34" charset="0"/>
                <a:cs typeface="Arial" panose="020B0604020202020204" pitchFamily="34" charset="0"/>
              </a:rPr>
              <a:t>as your employer</a:t>
            </a:r>
          </a:p>
        </p:txBody>
      </p:sp>
      <p:sp>
        <p:nvSpPr>
          <p:cNvPr id="6" name="Flowchart: Data 5"/>
          <p:cNvSpPr/>
          <p:nvPr/>
        </p:nvSpPr>
        <p:spPr>
          <a:xfrm>
            <a:off x="4483865" y="3789802"/>
            <a:ext cx="4689654" cy="2243145"/>
          </a:xfrm>
          <a:prstGeom prst="flowChartInputOutp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549F"/>
                </a:solidFill>
                <a:latin typeface="Arial" panose="020B0604020202020204" pitchFamily="34" charset="0"/>
                <a:cs typeface="Arial" panose="020B0604020202020204" pitchFamily="34" charset="0"/>
              </a:rPr>
              <a:t>Already have an </a:t>
            </a:r>
            <a:r>
              <a:rPr lang="en-US" sz="1200" b="1" dirty="0" err="1">
                <a:solidFill>
                  <a:srgbClr val="00549F"/>
                </a:solidFill>
                <a:latin typeface="Arial" panose="020B0604020202020204" pitchFamily="34" charset="0"/>
                <a:cs typeface="Arial" panose="020B0604020202020204" pitchFamily="34" charset="0"/>
              </a:rPr>
              <a:t>Ovia</a:t>
            </a:r>
            <a:r>
              <a:rPr lang="en-US" sz="1200" b="1" dirty="0">
                <a:solidFill>
                  <a:srgbClr val="00549F"/>
                </a:solidFill>
                <a:latin typeface="Arial" panose="020B0604020202020204" pitchFamily="34" charset="0"/>
                <a:cs typeface="Arial" panose="020B0604020202020204" pitchFamily="34" charset="0"/>
              </a:rPr>
              <a:t> app on your phone? </a:t>
            </a:r>
            <a:endParaRPr lang="en-US" sz="1200" dirty="0">
              <a:solidFill>
                <a:srgbClr val="0054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Open your app and tap “Health” on the bottom navigation bar to take the </a:t>
            </a:r>
            <a:r>
              <a:rPr lang="en-US" sz="1200" dirty="0" err="1">
                <a:latin typeface="Arial" panose="020B0604020202020204" pitchFamily="34" charset="0"/>
                <a:cs typeface="Arial" panose="020B0604020202020204" pitchFamily="34" charset="0"/>
              </a:rPr>
              <a:t>Ovia</a:t>
            </a:r>
            <a:r>
              <a:rPr lang="en-US" sz="1200" dirty="0">
                <a:latin typeface="Arial" panose="020B0604020202020204" pitchFamily="34" charset="0"/>
                <a:cs typeface="Arial" panose="020B0604020202020204" pitchFamily="34" charset="0"/>
              </a:rPr>
              <a:t> Health Assessment </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Tap the “Update my healthcare information” box and enter </a:t>
            </a:r>
            <a:r>
              <a:rPr lang="en-US" sz="1200" b="1" dirty="0">
                <a:solidFill>
                  <a:srgbClr val="00549F"/>
                </a:solidFill>
                <a:latin typeface="Arial" panose="020B0604020202020204" pitchFamily="34" charset="0"/>
                <a:cs typeface="Arial" panose="020B0604020202020204" pitchFamily="34" charset="0"/>
              </a:rPr>
              <a:t>Athletico</a:t>
            </a:r>
            <a:r>
              <a:rPr lang="en-US" sz="1200" b="1" dirty="0">
                <a:solidFill>
                  <a:srgbClr val="6AC5AD"/>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as your employer</a:t>
            </a:r>
          </a:p>
        </p:txBody>
      </p:sp>
      <p:pic>
        <p:nvPicPr>
          <p:cNvPr id="7" name="Picture 6"/>
          <p:cNvPicPr>
            <a:picLocks noChangeAspect="1"/>
          </p:cNvPicPr>
          <p:nvPr/>
        </p:nvPicPr>
        <p:blipFill>
          <a:blip r:embed="rId4"/>
          <a:stretch>
            <a:fillRect/>
          </a:stretch>
        </p:blipFill>
        <p:spPr>
          <a:xfrm>
            <a:off x="6918593" y="1336005"/>
            <a:ext cx="2225407" cy="542413"/>
          </a:xfrm>
          <a:prstGeom prst="rect">
            <a:avLst/>
          </a:prstGeom>
        </p:spPr>
      </p:pic>
      <p:pic>
        <p:nvPicPr>
          <p:cNvPr id="9" name="Picture 8"/>
          <p:cNvPicPr>
            <a:picLocks noChangeAspect="1"/>
          </p:cNvPicPr>
          <p:nvPr/>
        </p:nvPicPr>
        <p:blipFill>
          <a:blip r:embed="rId5"/>
          <a:stretch>
            <a:fillRect/>
          </a:stretch>
        </p:blipFill>
        <p:spPr>
          <a:xfrm>
            <a:off x="6918592" y="2038704"/>
            <a:ext cx="2225407" cy="524199"/>
          </a:xfrm>
          <a:prstGeom prst="rect">
            <a:avLst/>
          </a:prstGeom>
        </p:spPr>
      </p:pic>
      <p:pic>
        <p:nvPicPr>
          <p:cNvPr id="10" name="Picture 9"/>
          <p:cNvPicPr>
            <a:picLocks noChangeAspect="1"/>
          </p:cNvPicPr>
          <p:nvPr/>
        </p:nvPicPr>
        <p:blipFill>
          <a:blip r:embed="rId6"/>
          <a:stretch>
            <a:fillRect/>
          </a:stretch>
        </p:blipFill>
        <p:spPr>
          <a:xfrm>
            <a:off x="6918592" y="2652537"/>
            <a:ext cx="2254927" cy="520974"/>
          </a:xfrm>
          <a:prstGeom prst="rect">
            <a:avLst/>
          </a:prstGeom>
        </p:spPr>
      </p:pic>
    </p:spTree>
    <p:custDataLst>
      <p:tags r:id="rId1"/>
    </p:custDataLst>
    <p:extLst>
      <p:ext uri="{BB962C8B-B14F-4D97-AF65-F5344CB8AC3E}">
        <p14:creationId xmlns:p14="http://schemas.microsoft.com/office/powerpoint/2010/main" val="3261872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8650" y="1337294"/>
            <a:ext cx="7886700" cy="4533900"/>
          </a:xfrm>
          <a:prstGeom prst="rect">
            <a:avLst/>
          </a:prstGeom>
        </p:spPr>
        <p:txBody>
          <a:bodyPr/>
          <a:lstStyle/>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Confidential service available to you and your household members at no cost, 24/7</a:t>
            </a:r>
          </a:p>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 person, phone or online sessions </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Common issues</a:t>
            </a:r>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lvl="1" algn="l">
              <a:lnSpc>
                <a:spcPct val="100000"/>
              </a:lnSpc>
            </a:pPr>
            <a:r>
              <a:rPr lang="en-US" sz="1800" dirty="0">
                <a:latin typeface="Arial" panose="020B0604020202020204" pitchFamily="34" charset="0"/>
                <a:cs typeface="Arial" panose="020B0604020202020204" pitchFamily="34" charset="0"/>
              </a:rPr>
              <a:t>Mental health and well being </a:t>
            </a:r>
          </a:p>
          <a:p>
            <a:pPr lvl="1" algn="l">
              <a:lnSpc>
                <a:spcPct val="100000"/>
              </a:lnSpc>
            </a:pPr>
            <a:r>
              <a:rPr lang="en-US" sz="1800" dirty="0">
                <a:latin typeface="Arial" panose="020B0604020202020204" pitchFamily="34" charset="0"/>
                <a:cs typeface="Arial" panose="020B0604020202020204" pitchFamily="34" charset="0"/>
              </a:rPr>
              <a:t>Personal and professional relationships/conflicts </a:t>
            </a:r>
          </a:p>
          <a:p>
            <a:pPr lvl="1" algn="l">
              <a:lnSpc>
                <a:spcPct val="100000"/>
              </a:lnSpc>
            </a:pPr>
            <a:r>
              <a:rPr lang="en-US" sz="1800" dirty="0">
                <a:latin typeface="Arial" panose="020B0604020202020204" pitchFamily="34" charset="0"/>
                <a:cs typeface="Arial" panose="020B0604020202020204" pitchFamily="34" charset="0"/>
              </a:rPr>
              <a:t>Substance abuse </a:t>
            </a:r>
          </a:p>
          <a:p>
            <a:pPr lvl="1" algn="l">
              <a:lnSpc>
                <a:spcPct val="100000"/>
              </a:lnSpc>
            </a:pPr>
            <a:r>
              <a:rPr lang="en-US" sz="1800" dirty="0">
                <a:latin typeface="Arial" panose="020B0604020202020204" pitchFamily="34" charset="0"/>
                <a:cs typeface="Arial" panose="020B0604020202020204" pitchFamily="34" charset="0"/>
              </a:rPr>
              <a:t>Grief and loss </a:t>
            </a:r>
          </a:p>
          <a:p>
            <a:pPr lvl="1" algn="l">
              <a:lnSpc>
                <a:spcPct val="100000"/>
              </a:lnSpc>
            </a:pPr>
            <a:r>
              <a:rPr lang="en-US" sz="1800" dirty="0">
                <a:latin typeface="Arial" panose="020B0604020202020204" pitchFamily="34" charset="0"/>
                <a:cs typeface="Arial" panose="020B0604020202020204" pitchFamily="34" charset="0"/>
              </a:rPr>
              <a:t>Stress, anxiety and depression</a:t>
            </a:r>
            <a:r>
              <a:rPr lang="en-US" sz="1800" dirty="0">
                <a:solidFill>
                  <a:srgbClr val="02528A"/>
                </a:solidFill>
                <a:latin typeface="Arial" panose="020B0604020202020204" pitchFamily="34" charset="0"/>
                <a:cs typeface="Arial" panose="020B0604020202020204" pitchFamily="34" charset="0"/>
              </a:rPr>
              <a:t> </a:t>
            </a:r>
            <a:endParaRPr lang="en-US" sz="1800" dirty="0" smtClean="0">
              <a:solidFill>
                <a:srgbClr val="02528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Contact </a:t>
            </a:r>
            <a:r>
              <a:rPr lang="en-US" sz="1800" dirty="0" err="1">
                <a:latin typeface="Arial" panose="020B0604020202020204" pitchFamily="34" charset="0"/>
                <a:cs typeface="Arial" panose="020B0604020202020204" pitchFamily="34" charset="0"/>
              </a:rPr>
              <a:t>GuidanceResources</a:t>
            </a:r>
            <a:r>
              <a:rPr lang="en-US" sz="1800" dirty="0">
                <a:latin typeface="Arial" panose="020B0604020202020204" pitchFamily="34" charset="0"/>
                <a:cs typeface="Arial" panose="020B0604020202020204" pitchFamily="34" charset="0"/>
              </a:rPr>
              <a:t> any time toll-free at 877.533.2363 or visit </a:t>
            </a:r>
            <a:r>
              <a:rPr lang="en-US" sz="1800" dirty="0">
                <a:latin typeface="Arial" panose="020B0604020202020204" pitchFamily="34" charset="0"/>
                <a:cs typeface="Arial" panose="020B0604020202020204" pitchFamily="34" charset="0"/>
                <a:hlinkClick r:id="rId3"/>
              </a:rPr>
              <a:t>www.guidanceresoucres.com</a:t>
            </a:r>
            <a:r>
              <a:rPr lang="en-US" sz="1800" dirty="0">
                <a:latin typeface="Arial" panose="020B0604020202020204" pitchFamily="34" charset="0"/>
                <a:cs typeface="Arial" panose="020B0604020202020204" pitchFamily="34" charset="0"/>
              </a:rPr>
              <a:t> (Web ID: MY5848i)</a:t>
            </a:r>
          </a:p>
          <a:p>
            <a:endParaRPr lang="en-US" sz="2200" dirty="0" smtClean="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
        <p:nvSpPr>
          <p:cNvPr id="7" name="Title 6"/>
          <p:cNvSpPr txBox="1">
            <a:spLocks/>
          </p:cNvSpPr>
          <p:nvPr/>
        </p:nvSpPr>
        <p:spPr>
          <a:xfrm>
            <a:off x="628650" y="549893"/>
            <a:ext cx="8274050" cy="454205"/>
          </a:xfrm>
          <a:prstGeom prst="rect">
            <a:avLst/>
          </a:prstGeom>
        </p:spPr>
        <p:txBody>
          <a:bodyPr anchor="ctr"/>
          <a:lstStyle>
            <a:defPPr>
              <a:defRPr lang="en-US"/>
            </a:defPPr>
            <a:lvl1pPr>
              <a:lnSpc>
                <a:spcPct val="90000"/>
              </a:lnSpc>
              <a:spcBef>
                <a:spcPct val="0"/>
              </a:spcBef>
              <a:buNone/>
              <a:defRPr sz="2800" b="1">
                <a:solidFill>
                  <a:schemeClr val="bg1"/>
                </a:solidFill>
                <a:latin typeface="Arial Narrow" panose="020B0606020202030204" pitchFamily="34" charset="0"/>
                <a:ea typeface="+mj-ea"/>
                <a:cs typeface="Arial" panose="020B0604020202020204" pitchFamily="34" charset="0"/>
              </a:defRPr>
            </a:lvl1pPr>
          </a:lstStyle>
          <a:p>
            <a:r>
              <a:rPr lang="en-US" dirty="0"/>
              <a:t>Employee Assistance Program</a:t>
            </a:r>
          </a:p>
        </p:txBody>
      </p:sp>
      <p:pic>
        <p:nvPicPr>
          <p:cNvPr id="4" name="Picture 3"/>
          <p:cNvPicPr>
            <a:picLocks noChangeAspect="1"/>
          </p:cNvPicPr>
          <p:nvPr/>
        </p:nvPicPr>
        <p:blipFill>
          <a:blip r:embed="rId4"/>
          <a:stretch>
            <a:fillRect/>
          </a:stretch>
        </p:blipFill>
        <p:spPr>
          <a:xfrm>
            <a:off x="7687126" y="6172200"/>
            <a:ext cx="1143109" cy="503011"/>
          </a:xfrm>
          <a:prstGeom prst="rect">
            <a:avLst/>
          </a:prstGeom>
        </p:spPr>
      </p:pic>
    </p:spTree>
    <p:custDataLst>
      <p:tags r:id="rId1"/>
    </p:custDataLst>
    <p:extLst>
      <p:ext uri="{BB962C8B-B14F-4D97-AF65-F5344CB8AC3E}">
        <p14:creationId xmlns:p14="http://schemas.microsoft.com/office/powerpoint/2010/main" val="716298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43</a:t>
            </a:fld>
            <a:endParaRPr lang="en-US" dirty="0"/>
          </a:p>
        </p:txBody>
      </p:sp>
      <p:sp>
        <p:nvSpPr>
          <p:cNvPr id="4" name="Title 3"/>
          <p:cNvSpPr>
            <a:spLocks noGrp="1"/>
          </p:cNvSpPr>
          <p:nvPr>
            <p:ph type="title"/>
          </p:nvPr>
        </p:nvSpPr>
        <p:spPr/>
        <p:txBody>
          <a:bodyPr/>
          <a:lstStyle/>
          <a:p>
            <a:r>
              <a:rPr lang="en-US" dirty="0" smtClean="0"/>
              <a:t>Headspace</a:t>
            </a:r>
            <a:endParaRPr lang="en-US" dirty="0"/>
          </a:p>
        </p:txBody>
      </p:sp>
      <p:sp>
        <p:nvSpPr>
          <p:cNvPr id="5" name="Content Placeholder 4"/>
          <p:cNvSpPr>
            <a:spLocks noGrp="1"/>
          </p:cNvSpPr>
          <p:nvPr>
            <p:ph type="body" sz="quarter" idx="15"/>
          </p:nvPr>
        </p:nvSpPr>
        <p:spPr>
          <a:xfrm>
            <a:off x="641350" y="1465314"/>
            <a:ext cx="7178163" cy="4343279"/>
          </a:xfrm>
        </p:spPr>
        <p:txBody>
          <a:bodyPr/>
          <a:lstStyle/>
          <a:p>
            <a:r>
              <a:rPr lang="en-US" sz="2000" dirty="0" smtClean="0"/>
              <a:t>Headspace for Work is an on-demand solution available </a:t>
            </a:r>
            <a:r>
              <a:rPr lang="en-US" sz="2000" dirty="0"/>
              <a:t>to benefit eligible </a:t>
            </a:r>
            <a:r>
              <a:rPr lang="en-US" sz="2000" dirty="0" smtClean="0"/>
              <a:t>employees that offers access to tools to support emotional health and well-being</a:t>
            </a:r>
          </a:p>
          <a:p>
            <a:pPr lvl="1"/>
            <a:r>
              <a:rPr lang="en-US" sz="1800" dirty="0" smtClean="0"/>
              <a:t>Mobile app offers hundreds of sleep exercises and meditations</a:t>
            </a:r>
          </a:p>
          <a:p>
            <a:pPr lvl="1"/>
            <a:r>
              <a:rPr lang="en-US" sz="1800" dirty="0" smtClean="0"/>
              <a:t>Offline content when downloaded to a mobile device</a:t>
            </a:r>
          </a:p>
          <a:p>
            <a:pPr lvl="1"/>
            <a:r>
              <a:rPr lang="en-US" sz="1800" dirty="0" smtClean="0"/>
              <a:t>Mindfulness courses to suit your mood and lifestyle</a:t>
            </a:r>
          </a:p>
          <a:p>
            <a:pPr lvl="1"/>
            <a:r>
              <a:rPr lang="en-US" sz="1800" dirty="0" smtClean="0"/>
              <a:t>Access is free through September 30</a:t>
            </a:r>
            <a:r>
              <a:rPr lang="en-US" sz="1800" baseline="30000" dirty="0" smtClean="0"/>
              <a:t>th</a:t>
            </a:r>
            <a:r>
              <a:rPr lang="en-US" sz="1800" dirty="0" smtClean="0"/>
              <a:t>, 2021</a:t>
            </a:r>
            <a:endParaRPr lang="en-US" sz="1800" dirty="0"/>
          </a:p>
        </p:txBody>
      </p:sp>
      <p:pic>
        <p:nvPicPr>
          <p:cNvPr id="7" name="Picture 6"/>
          <p:cNvPicPr>
            <a:picLocks noChangeAspect="1"/>
          </p:cNvPicPr>
          <p:nvPr/>
        </p:nvPicPr>
        <p:blipFill>
          <a:blip r:embed="rId3"/>
          <a:stretch>
            <a:fillRect/>
          </a:stretch>
        </p:blipFill>
        <p:spPr>
          <a:xfrm>
            <a:off x="205989" y="4259105"/>
            <a:ext cx="4042372" cy="869693"/>
          </a:xfrm>
          <a:prstGeom prst="rect">
            <a:avLst/>
          </a:prstGeom>
        </p:spPr>
      </p:pic>
      <p:sp>
        <p:nvSpPr>
          <p:cNvPr id="10" name="Flowchart: Data 9"/>
          <p:cNvSpPr/>
          <p:nvPr/>
        </p:nvSpPr>
        <p:spPr>
          <a:xfrm>
            <a:off x="3825700" y="3851267"/>
            <a:ext cx="5104596" cy="224314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EE745D"/>
                </a:solidFill>
                <a:latin typeface="Arial" panose="020B0604020202020204" pitchFamily="34" charset="0"/>
                <a:cs typeface="Arial" panose="020B0604020202020204" pitchFamily="34" charset="0"/>
              </a:rPr>
              <a:t>Getting </a:t>
            </a:r>
            <a:r>
              <a:rPr lang="en-US" sz="1200" b="1" dirty="0" smtClean="0">
                <a:solidFill>
                  <a:srgbClr val="EE745D"/>
                </a:solidFill>
                <a:latin typeface="Arial" panose="020B0604020202020204" pitchFamily="34" charset="0"/>
                <a:cs typeface="Arial" panose="020B0604020202020204" pitchFamily="34" charset="0"/>
              </a:rPr>
              <a:t>Started</a:t>
            </a:r>
            <a:endParaRPr lang="en-US" sz="1200" dirty="0">
              <a:solidFill>
                <a:srgbClr val="EE745D"/>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t>You may create an account or log into </a:t>
            </a:r>
            <a:r>
              <a:rPr lang="en-US" sz="1100" dirty="0" smtClean="0"/>
              <a:t>an existing </a:t>
            </a:r>
            <a:r>
              <a:rPr lang="en-US" sz="1100" dirty="0"/>
              <a:t>Headspace account directly </a:t>
            </a:r>
            <a:r>
              <a:rPr lang="en-US" sz="1100" dirty="0" smtClean="0"/>
              <a:t>via web </a:t>
            </a:r>
            <a:r>
              <a:rPr lang="en-US" sz="1100" dirty="0"/>
              <a:t>at </a:t>
            </a:r>
            <a:r>
              <a:rPr lang="en-US" sz="1100" b="1" dirty="0" smtClean="0">
                <a:hlinkClick r:id="rId4" action="ppaction://hlinkfile"/>
              </a:rPr>
              <a:t>work.headspace.com/</a:t>
            </a:r>
            <a:r>
              <a:rPr lang="en-US" sz="1100" b="1" dirty="0" err="1" smtClean="0">
                <a:hlinkClick r:id="rId4" action="ppaction://hlinkfile"/>
              </a:rPr>
              <a:t>athletico</a:t>
            </a:r>
            <a:r>
              <a:rPr lang="en-US" sz="1100" b="1" dirty="0" smtClean="0">
                <a:hlinkClick r:id="rId4" action="ppaction://hlinkfile"/>
              </a:rPr>
              <a:t>/member-enroll</a:t>
            </a:r>
            <a:r>
              <a:rPr lang="en-US" sz="1100" dirty="0" smtClean="0">
                <a:hlinkClick r:id="rId4" action="ppaction://hlinkfile"/>
              </a:rPr>
              <a:t>. </a:t>
            </a:r>
            <a:endParaRPr lang="en-US" sz="1100" dirty="0" smtClean="0"/>
          </a:p>
          <a:p>
            <a:pPr marL="171450" indent="-171450">
              <a:buFont typeface="Arial" panose="020B0604020202020204" pitchFamily="34" charset="0"/>
              <a:buChar char="•"/>
            </a:pPr>
            <a:r>
              <a:rPr lang="en-US" sz="1100" dirty="0"/>
              <a:t>You must enroll using the </a:t>
            </a:r>
            <a:r>
              <a:rPr lang="en-US" sz="1100" dirty="0" smtClean="0"/>
              <a:t>enrollment link. After </a:t>
            </a:r>
            <a:r>
              <a:rPr lang="en-US" sz="1100" dirty="0"/>
              <a:t>you </a:t>
            </a:r>
            <a:r>
              <a:rPr lang="en-US" sz="1100" dirty="0" smtClean="0"/>
              <a:t>have created </a:t>
            </a:r>
            <a:r>
              <a:rPr lang="en-US" sz="1100" dirty="0"/>
              <a:t>an account you may </a:t>
            </a:r>
            <a:r>
              <a:rPr lang="en-US" sz="1100" dirty="0" smtClean="0"/>
              <a:t>download the </a:t>
            </a:r>
            <a:r>
              <a:rPr lang="en-US" sz="1100" dirty="0"/>
              <a:t>mobile app in the Apple App </a:t>
            </a:r>
            <a:r>
              <a:rPr lang="en-US" sz="1100" dirty="0" smtClean="0"/>
              <a:t>Store or </a:t>
            </a:r>
            <a:r>
              <a:rPr lang="en-US" sz="1100" dirty="0"/>
              <a:t>Google Play (Search for </a:t>
            </a:r>
            <a:r>
              <a:rPr lang="en-US" sz="1100" dirty="0" smtClean="0"/>
              <a:t>Headspace: Meditation </a:t>
            </a:r>
            <a:r>
              <a:rPr lang="en-US" sz="1100" dirty="0"/>
              <a:t>and Sleep).</a:t>
            </a:r>
            <a:endParaRPr lang="en-US"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33246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9164" y="1522639"/>
            <a:ext cx="3886200" cy="4351338"/>
          </a:xfrm>
        </p:spPr>
        <p:txBody>
          <a:bodyPr/>
          <a:lstStyle/>
          <a:p>
            <a:r>
              <a:rPr lang="en-US" dirty="0" smtClean="0"/>
              <a:t>Exclusive employee discount platform with offers on:</a:t>
            </a:r>
          </a:p>
          <a:p>
            <a:pPr lvl="1"/>
            <a:r>
              <a:rPr lang="en-US" dirty="0"/>
              <a:t>Travel: flights, hotels, car rentals</a:t>
            </a:r>
          </a:p>
          <a:p>
            <a:pPr lvl="1"/>
            <a:r>
              <a:rPr lang="en-US" dirty="0" smtClean="0"/>
              <a:t>Health </a:t>
            </a:r>
            <a:r>
              <a:rPr lang="en-US" dirty="0"/>
              <a:t>&amp; Fitness</a:t>
            </a:r>
          </a:p>
          <a:p>
            <a:pPr lvl="1"/>
            <a:r>
              <a:rPr lang="en-US" dirty="0" smtClean="0"/>
              <a:t>Electronics</a:t>
            </a:r>
            <a:endParaRPr lang="en-US" dirty="0"/>
          </a:p>
          <a:p>
            <a:pPr lvl="1"/>
            <a:r>
              <a:rPr lang="en-US" dirty="0" smtClean="0"/>
              <a:t>Tickets</a:t>
            </a:r>
            <a:endParaRPr lang="en-US" dirty="0"/>
          </a:p>
          <a:p>
            <a:pPr lvl="1"/>
            <a:r>
              <a:rPr lang="en-US" dirty="0" smtClean="0"/>
              <a:t>Home </a:t>
            </a:r>
            <a:r>
              <a:rPr lang="en-US" dirty="0"/>
              <a:t>&amp; Garden</a:t>
            </a:r>
          </a:p>
          <a:p>
            <a:pPr lvl="1"/>
            <a:r>
              <a:rPr lang="en-US" dirty="0" smtClean="0"/>
              <a:t>Restaurants</a:t>
            </a:r>
            <a:endParaRPr lang="en-US" dirty="0"/>
          </a:p>
          <a:p>
            <a:pPr lvl="1"/>
            <a:r>
              <a:rPr lang="en-US" dirty="0" smtClean="0"/>
              <a:t>Flowers </a:t>
            </a:r>
            <a:r>
              <a:rPr lang="en-US" dirty="0"/>
              <a:t>&amp; Gifts</a:t>
            </a:r>
          </a:p>
          <a:p>
            <a:pPr lvl="1"/>
            <a:r>
              <a:rPr lang="en-US" dirty="0" smtClean="0"/>
              <a:t>Financial </a:t>
            </a:r>
            <a:r>
              <a:rPr lang="en-US" dirty="0"/>
              <a:t>Wellbeing</a:t>
            </a:r>
          </a:p>
        </p:txBody>
      </p:sp>
      <p:sp>
        <p:nvSpPr>
          <p:cNvPr id="6" name="Content Placeholder 5"/>
          <p:cNvSpPr>
            <a:spLocks noGrp="1"/>
          </p:cNvSpPr>
          <p:nvPr>
            <p:ph sz="half" idx="2"/>
          </p:nvPr>
        </p:nvSpPr>
        <p:spPr>
          <a:xfrm>
            <a:off x="4629150" y="1609725"/>
            <a:ext cx="4286250" cy="2344948"/>
          </a:xfrm>
          <a:solidFill>
            <a:srgbClr val="E2ADE3"/>
          </a:solidFill>
          <a:effectLst>
            <a:outerShdw blurRad="76200" dir="13500000" sy="23000" kx="1200000" algn="br" rotWithShape="0">
              <a:prstClr val="black">
                <a:alpha val="20000"/>
              </a:prstClr>
            </a:outerShdw>
            <a:softEdge rad="63500"/>
          </a:effectLst>
        </p:spPr>
        <p:txBody>
          <a:bodyPr/>
          <a:lstStyle/>
          <a:p>
            <a:pPr marL="0" indent="0">
              <a:buNone/>
            </a:pPr>
            <a:r>
              <a:rPr lang="en-US" sz="1800" dirty="0"/>
              <a:t>How to Register</a:t>
            </a:r>
          </a:p>
          <a:p>
            <a:pPr marL="800100" lvl="1" indent="-457200">
              <a:buFont typeface="+mj-lt"/>
              <a:buAutoNum type="arabicPeriod"/>
            </a:pPr>
            <a:r>
              <a:rPr lang="en-US" sz="1600" dirty="0" smtClean="0"/>
              <a:t>Go </a:t>
            </a:r>
            <a:r>
              <a:rPr lang="en-US" sz="1600" dirty="0"/>
              <a:t>to www.perksatwork.com and </a:t>
            </a:r>
            <a:r>
              <a:rPr lang="en-US" sz="1600" dirty="0" smtClean="0"/>
              <a:t>click “</a:t>
            </a:r>
            <a:r>
              <a:rPr lang="en-US" sz="1600" i="1" dirty="0" smtClean="0"/>
              <a:t>Register </a:t>
            </a:r>
            <a:r>
              <a:rPr lang="en-US" sz="1600" i="1" dirty="0"/>
              <a:t>for Free</a:t>
            </a:r>
            <a:r>
              <a:rPr lang="en-US" sz="1600" dirty="0"/>
              <a:t>”</a:t>
            </a:r>
          </a:p>
          <a:p>
            <a:pPr marL="800100" lvl="1" indent="-457200">
              <a:buFont typeface="+mj-lt"/>
              <a:buAutoNum type="arabicPeriod"/>
            </a:pPr>
            <a:r>
              <a:rPr lang="en-US" sz="1600" dirty="0" smtClean="0"/>
              <a:t>Enter </a:t>
            </a:r>
            <a:r>
              <a:rPr lang="en-US" sz="1600" dirty="0"/>
              <a:t>your work email address, and </a:t>
            </a:r>
            <a:r>
              <a:rPr lang="en-US" sz="1600" dirty="0" smtClean="0"/>
              <a:t>type Athletico </a:t>
            </a:r>
            <a:r>
              <a:rPr lang="en-US" sz="1600" dirty="0"/>
              <a:t>in the Company Name box</a:t>
            </a:r>
          </a:p>
          <a:p>
            <a:pPr marL="800100" lvl="1" indent="-457200">
              <a:buFont typeface="+mj-lt"/>
              <a:buAutoNum type="arabicPeriod"/>
            </a:pPr>
            <a:r>
              <a:rPr lang="en-US" sz="1600" dirty="0" smtClean="0"/>
              <a:t>Select </a:t>
            </a:r>
            <a:r>
              <a:rPr lang="en-US" sz="1600" dirty="0"/>
              <a:t>“</a:t>
            </a:r>
            <a:r>
              <a:rPr lang="en-US" sz="1600" i="1" dirty="0"/>
              <a:t>Create My Account</a:t>
            </a:r>
            <a:r>
              <a:rPr lang="en-US" sz="1600" dirty="0"/>
              <a:t>” and start saving!</a:t>
            </a:r>
          </a:p>
        </p:txBody>
      </p:sp>
      <p:sp>
        <p:nvSpPr>
          <p:cNvPr id="4" name="Title 3"/>
          <p:cNvSpPr>
            <a:spLocks noGrp="1"/>
          </p:cNvSpPr>
          <p:nvPr>
            <p:ph type="title"/>
          </p:nvPr>
        </p:nvSpPr>
        <p:spPr/>
        <p:txBody>
          <a:bodyPr/>
          <a:lstStyle/>
          <a:p>
            <a:r>
              <a:rPr lang="en-US" dirty="0" smtClean="0"/>
              <a:t>Perks at Work</a:t>
            </a:r>
            <a:endParaRPr lang="en-US" dirty="0"/>
          </a:p>
        </p:txBody>
      </p:sp>
      <p:sp>
        <p:nvSpPr>
          <p:cNvPr id="3" name="Slide Number Placeholder 2"/>
          <p:cNvSpPr>
            <a:spLocks noGrp="1"/>
          </p:cNvSpPr>
          <p:nvPr>
            <p:ph type="sldNum" sz="quarter" idx="4294967295"/>
          </p:nvPr>
        </p:nvSpPr>
        <p:spPr>
          <a:xfrm>
            <a:off x="7086600" y="6308725"/>
            <a:ext cx="2057400" cy="365125"/>
          </a:xfrm>
        </p:spPr>
        <p:txBody>
          <a:bodyPr/>
          <a:lstStyle/>
          <a:p>
            <a:fld id="{26F1FDF2-9042-4EE4-A335-B60BF21FB517}" type="slidenum">
              <a:rPr lang="en-US" smtClean="0"/>
              <a:pPr/>
              <a:t>44</a:t>
            </a:fld>
            <a:endParaRPr lang="en-US" dirty="0"/>
          </a:p>
        </p:txBody>
      </p:sp>
      <p:pic>
        <p:nvPicPr>
          <p:cNvPr id="8" name="Picture 7"/>
          <p:cNvPicPr>
            <a:picLocks noChangeAspect="1"/>
          </p:cNvPicPr>
          <p:nvPr/>
        </p:nvPicPr>
        <p:blipFill>
          <a:blip r:embed="rId3"/>
          <a:stretch>
            <a:fillRect/>
          </a:stretch>
        </p:blipFill>
        <p:spPr>
          <a:xfrm>
            <a:off x="3939267" y="4052433"/>
            <a:ext cx="3941989" cy="1970995"/>
          </a:xfrm>
          <a:prstGeom prst="rect">
            <a:avLst/>
          </a:prstGeom>
          <a:effectLst>
            <a:softEdge rad="127000"/>
          </a:effectLst>
        </p:spPr>
      </p:pic>
      <p:sp>
        <p:nvSpPr>
          <p:cNvPr id="7" name="TextBox 6"/>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2323528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1101" y="2646808"/>
            <a:ext cx="4350564" cy="2298818"/>
          </a:xfrm>
        </p:spPr>
        <p:txBody>
          <a:bodyPr/>
          <a:lstStyle/>
          <a:p>
            <a:r>
              <a:rPr lang="en-US" dirty="0" smtClean="0"/>
              <a:t>Retirement</a:t>
            </a:r>
            <a:br>
              <a:rPr lang="en-US" dirty="0" smtClean="0"/>
            </a:br>
            <a:r>
              <a:rPr lang="en-US" dirty="0" smtClean="0"/>
              <a:t>Savings</a:t>
            </a:r>
            <a:endParaRPr lang="en-US" dirty="0"/>
          </a:p>
        </p:txBody>
      </p:sp>
      <p:sp>
        <p:nvSpPr>
          <p:cNvPr id="3" name="Slide Number Placeholder 2"/>
          <p:cNvSpPr>
            <a:spLocks noGrp="1"/>
          </p:cNvSpPr>
          <p:nvPr>
            <p:ph type="sldNum" sz="quarter" idx="4294967295"/>
          </p:nvPr>
        </p:nvSpPr>
        <p:spPr>
          <a:xfrm>
            <a:off x="7086600" y="6308725"/>
            <a:ext cx="2057400" cy="365125"/>
          </a:xfrm>
        </p:spPr>
        <p:txBody>
          <a:bodyPr/>
          <a:lstStyle/>
          <a:p>
            <a:fld id="{26F1FDF2-9042-4EE4-A335-B60BF21FB517}" type="slidenum">
              <a:rPr lang="en-US" smtClean="0"/>
              <a:pPr/>
              <a:t>45</a:t>
            </a:fld>
            <a:endParaRPr lang="en-US" dirty="0"/>
          </a:p>
        </p:txBody>
      </p:sp>
    </p:spTree>
    <p:custDataLst>
      <p:tags r:id="rId1"/>
    </p:custDataLst>
    <p:extLst>
      <p:ext uri="{BB962C8B-B14F-4D97-AF65-F5344CB8AC3E}">
        <p14:creationId xmlns:p14="http://schemas.microsoft.com/office/powerpoint/2010/main" val="255897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8650" y="1449389"/>
            <a:ext cx="7886700" cy="4533900"/>
          </a:xfrm>
          <a:prstGeom prst="rect">
            <a:avLst/>
          </a:prstGeom>
        </p:spPr>
        <p:txBody>
          <a:bodyPr>
            <a:no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 employees </a:t>
            </a:r>
            <a:r>
              <a:rPr lang="en-US" sz="1600" dirty="0" smtClean="0">
                <a:latin typeface="Arial" panose="020B0604020202020204" pitchFamily="34" charset="0"/>
                <a:cs typeface="Arial" panose="020B0604020202020204" pitchFamily="34" charset="0"/>
              </a:rPr>
              <a:t>age 21 and over, </a:t>
            </a:r>
            <a:r>
              <a:rPr lang="en-US" sz="1600" dirty="0">
                <a:latin typeface="Arial" panose="020B0604020202020204" pitchFamily="34" charset="0"/>
                <a:cs typeface="Arial" panose="020B0604020202020204" pitchFamily="34" charset="0"/>
              </a:rPr>
              <a:t>regardless of job title or hours worked, are eligible to participate in the </a:t>
            </a:r>
            <a:r>
              <a:rPr lang="en-US" sz="1600" dirty="0" smtClean="0">
                <a:solidFill>
                  <a:srgbClr val="6AC5AD"/>
                </a:solidFill>
                <a:latin typeface="Arial" panose="020B0604020202020204" pitchFamily="34" charset="0"/>
                <a:cs typeface="Arial" panose="020B0604020202020204" pitchFamily="34" charset="0"/>
              </a:rPr>
              <a:t>401(k)</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All newly eligible are auto-enrolled </a:t>
            </a:r>
            <a:r>
              <a:rPr lang="en-US" sz="1600" dirty="0">
                <a:latin typeface="Arial" panose="020B0604020202020204" pitchFamily="34" charset="0"/>
                <a:cs typeface="Arial" panose="020B0604020202020204" pitchFamily="34" charset="0"/>
              </a:rPr>
              <a:t>at 5% </a:t>
            </a:r>
            <a:r>
              <a:rPr lang="en-US" sz="1600" dirty="0" smtClean="0">
                <a:latin typeface="Arial" panose="020B0604020202020204" pitchFamily="34" charset="0"/>
                <a:cs typeface="Arial" panose="020B0604020202020204" pitchFamily="34" charset="0"/>
              </a:rPr>
              <a:t>(pre-tax) of </a:t>
            </a:r>
            <a:r>
              <a:rPr lang="en-US" sz="1600" dirty="0">
                <a:latin typeface="Arial" panose="020B0604020202020204" pitchFamily="34" charset="0"/>
                <a:cs typeface="Arial" panose="020B0604020202020204" pitchFamily="34" charset="0"/>
              </a:rPr>
              <a:t>your eligible compensation </a:t>
            </a:r>
            <a:r>
              <a:rPr lang="en-US" sz="1600" dirty="0" smtClean="0">
                <a:latin typeface="Arial" panose="020B0604020202020204" pitchFamily="34" charset="0"/>
                <a:cs typeface="Arial" panose="020B0604020202020204" pitchFamily="34" charset="0"/>
              </a:rPr>
              <a:t>unless you choose to opt-out or change your contribution amount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You can </a:t>
            </a:r>
            <a:r>
              <a:rPr lang="en-US" sz="1600" dirty="0">
                <a:latin typeface="Arial" panose="020B0604020202020204" pitchFamily="34" charset="0"/>
                <a:cs typeface="Arial" panose="020B0604020202020204" pitchFamily="34" charset="0"/>
              </a:rPr>
              <a:t>make changes to your contribution amount at any time by going to Benefits </a:t>
            </a:r>
            <a:r>
              <a:rPr lang="en-US" sz="1600" dirty="0" err="1">
                <a:latin typeface="Arial" panose="020B0604020202020204" pitchFamily="34" charset="0"/>
                <a:cs typeface="Arial" panose="020B0604020202020204" pitchFamily="34" charset="0"/>
              </a:rPr>
              <a:t>OnLine</a:t>
            </a:r>
            <a:r>
              <a:rPr lang="en-US" sz="1600" dirty="0">
                <a:latin typeface="Arial" panose="020B0604020202020204" pitchFamily="34" charset="0"/>
                <a:cs typeface="Arial" panose="020B0604020202020204" pitchFamily="34" charset="0"/>
              </a:rPr>
              <a:t> at </a:t>
            </a:r>
            <a:r>
              <a:rPr lang="en-US" sz="1600" b="1" dirty="0">
                <a:solidFill>
                  <a:srgbClr val="02528A"/>
                </a:solidFill>
                <a:latin typeface="Arial" panose="020B0604020202020204" pitchFamily="34" charset="0"/>
                <a:cs typeface="Arial" panose="020B0604020202020204" pitchFamily="34" charset="0"/>
              </a:rPr>
              <a:t>rps.troweprice.com,</a:t>
            </a:r>
            <a:r>
              <a:rPr lang="en-US" sz="1600" b="1"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 calling </a:t>
            </a:r>
            <a:r>
              <a:rPr lang="en-US" sz="1600" dirty="0" smtClean="0">
                <a:latin typeface="Arial" panose="020B0604020202020204" pitchFamily="34" charset="0"/>
                <a:cs typeface="Arial" panose="020B0604020202020204" pitchFamily="34" charset="0"/>
              </a:rPr>
              <a:t>T. Rowe Price at </a:t>
            </a:r>
            <a:r>
              <a:rPr lang="en-US" sz="1600" b="1" dirty="0" smtClean="0">
                <a:solidFill>
                  <a:srgbClr val="02528A"/>
                </a:solidFill>
                <a:latin typeface="Arial" panose="020B0604020202020204" pitchFamily="34" charset="0"/>
                <a:cs typeface="Arial" panose="020B0604020202020204" pitchFamily="34" charset="0"/>
              </a:rPr>
              <a:t>800.922.99455 </a:t>
            </a:r>
            <a:endParaRPr lang="en-US" sz="1600" dirty="0">
              <a:solidFill>
                <a:srgbClr val="02528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Your contribution options are as follows up to the 2021 IRS limit of $19,500:</a:t>
            </a:r>
          </a:p>
          <a:p>
            <a:pPr lvl="1" algn="l"/>
            <a:r>
              <a:rPr lang="en-US" sz="1600" dirty="0">
                <a:latin typeface="Arial" panose="020B0604020202020204" pitchFamily="34" charset="0"/>
                <a:cs typeface="Arial" panose="020B0604020202020204" pitchFamily="34" charset="0"/>
              </a:rPr>
              <a:t>Pre-Tax</a:t>
            </a:r>
          </a:p>
          <a:p>
            <a:pPr lvl="1" algn="l"/>
            <a:r>
              <a:rPr lang="en-US" sz="1600" dirty="0">
                <a:latin typeface="Arial" panose="020B0604020202020204" pitchFamily="34" charset="0"/>
                <a:cs typeface="Arial" panose="020B0604020202020204" pitchFamily="34" charset="0"/>
              </a:rPr>
              <a:t>Roth</a:t>
            </a:r>
          </a:p>
          <a:p>
            <a:pPr lvl="1" algn="l"/>
            <a:r>
              <a:rPr lang="en-US" sz="1600" dirty="0">
                <a:latin typeface="Arial" panose="020B0604020202020204" pitchFamily="34" charset="0"/>
                <a:cs typeface="Arial" panose="020B0604020202020204" pitchFamily="34" charset="0"/>
              </a:rPr>
              <a:t>Catch-Up – Up to an additional $6,500 in contributions if age 50 or older</a:t>
            </a:r>
          </a:p>
          <a:p>
            <a:pPr lvl="1" algn="l"/>
            <a:r>
              <a:rPr lang="en-US" sz="1600" dirty="0">
                <a:latin typeface="Arial" panose="020B0604020202020204" pitchFamily="34" charset="0"/>
                <a:cs typeface="Arial" panose="020B0604020202020204" pitchFamily="34" charset="0"/>
              </a:rPr>
              <a:t>After-Tax - after-tax dollars up to 5% of compensation, but taxes are deferred on any earnings and taxes on earnings are due upon withdrawal</a:t>
            </a:r>
          </a:p>
        </p:txBody>
      </p:sp>
      <p:sp>
        <p:nvSpPr>
          <p:cNvPr id="8" name="Title 6"/>
          <p:cNvSpPr txBox="1">
            <a:spLocks/>
          </p:cNvSpPr>
          <p:nvPr/>
        </p:nvSpPr>
        <p:spPr>
          <a:xfrm>
            <a:off x="628650" y="549893"/>
            <a:ext cx="8274050" cy="454205"/>
          </a:xfrm>
          <a:prstGeom prst="rect">
            <a:avLst/>
          </a:prstGeom>
        </p:spPr>
        <p:txBody>
          <a:bodyPr anchor="ctr"/>
          <a:lstStyle>
            <a:defPPr>
              <a:defRPr lang="en-US"/>
            </a:defPPr>
            <a:lvl1pPr>
              <a:lnSpc>
                <a:spcPct val="90000"/>
              </a:lnSpc>
              <a:spcBef>
                <a:spcPct val="0"/>
              </a:spcBef>
              <a:buNone/>
              <a:defRPr sz="2800" b="1">
                <a:solidFill>
                  <a:schemeClr val="bg1"/>
                </a:solidFill>
                <a:latin typeface="Arial Narrow" panose="020B0606020202030204" pitchFamily="34" charset="0"/>
                <a:ea typeface="+mj-ea"/>
                <a:cs typeface="Arial" panose="020B0604020202020204" pitchFamily="34" charset="0"/>
              </a:defRPr>
            </a:lvl1pPr>
          </a:lstStyle>
          <a:p>
            <a:r>
              <a:rPr lang="en-US" dirty="0"/>
              <a:t>401(k) Retirement Plan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8982" y="6375053"/>
            <a:ext cx="1188005" cy="204164"/>
          </a:xfrm>
          <a:prstGeom prst="rect">
            <a:avLst/>
          </a:prstGeom>
        </p:spPr>
      </p:pic>
    </p:spTree>
    <p:custDataLst>
      <p:tags r:id="rId1"/>
    </p:custDataLst>
    <p:extLst>
      <p:ext uri="{BB962C8B-B14F-4D97-AF65-F5344CB8AC3E}">
        <p14:creationId xmlns:p14="http://schemas.microsoft.com/office/powerpoint/2010/main" val="2604835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8650" y="1454530"/>
            <a:ext cx="5282293" cy="4533900"/>
          </a:xfrm>
          <a:prstGeom prst="rect">
            <a:avLst/>
          </a:prstGeom>
        </p:spPr>
        <p:txBody>
          <a:bodyPr/>
          <a:lstStyle/>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Eligibility for the match includes:</a:t>
            </a:r>
          </a:p>
          <a:p>
            <a:pPr lvl="1" algn="l"/>
            <a:r>
              <a:rPr lang="en-US" sz="1800" dirty="0">
                <a:latin typeface="Arial" panose="020B0604020202020204" pitchFamily="34" charset="0"/>
                <a:cs typeface="Arial" panose="020B0604020202020204" pitchFamily="34" charset="0"/>
              </a:rPr>
              <a:t>Working a minimum of 1,000 hours during the plan year</a:t>
            </a:r>
          </a:p>
          <a:p>
            <a:pPr lvl="1" algn="l"/>
            <a:r>
              <a:rPr lang="en-US" sz="1800" dirty="0">
                <a:latin typeface="Arial" panose="020B0604020202020204" pitchFamily="34" charset="0"/>
                <a:cs typeface="Arial" panose="020B0604020202020204" pitchFamily="34" charset="0"/>
              </a:rPr>
              <a:t>Were either active or on leave of absence as of the last day of the plan year – December 31st </a:t>
            </a:r>
          </a:p>
          <a:p>
            <a:pPr marL="342900" indent="-342900">
              <a:buFont typeface="Arial" panose="020B0604020202020204" pitchFamily="34" charset="0"/>
              <a:buChar char="•"/>
            </a:pPr>
            <a:endParaRPr lang="en-US" sz="1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err="1" smtClean="0">
                <a:latin typeface="Arial" panose="020B0604020202020204" pitchFamily="34" charset="0"/>
                <a:cs typeface="Arial" panose="020B0604020202020204" pitchFamily="34" charset="0"/>
              </a:rPr>
              <a:t>Athletico’s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match is </a:t>
            </a:r>
            <a:r>
              <a:rPr lang="en-US" sz="1800" i="1" dirty="0">
                <a:latin typeface="Arial" panose="020B0604020202020204" pitchFamily="34" charset="0"/>
                <a:cs typeface="Arial" panose="020B0604020202020204" pitchFamily="34" charset="0"/>
              </a:rPr>
              <a:t>annual</a:t>
            </a:r>
            <a:r>
              <a:rPr lang="en-US" sz="1800" dirty="0">
                <a:latin typeface="Arial" panose="020B0604020202020204" pitchFamily="34" charset="0"/>
                <a:cs typeface="Arial" panose="020B0604020202020204" pitchFamily="34" charset="0"/>
              </a:rPr>
              <a:t> and discretionary </a:t>
            </a:r>
            <a:endParaRPr lang="en-US" sz="1800" dirty="0" smtClean="0">
              <a:latin typeface="Arial" panose="020B0604020202020204" pitchFamily="34" charset="0"/>
              <a:cs typeface="Arial" panose="020B0604020202020204" pitchFamily="34" charset="0"/>
            </a:endParaRPr>
          </a:p>
          <a:p>
            <a:pPr lvl="1" algn="l"/>
            <a:r>
              <a:rPr lang="en-US" sz="1800" dirty="0" smtClean="0">
                <a:latin typeface="Arial" panose="020B0604020202020204" pitchFamily="34" charset="0"/>
                <a:cs typeface="Arial" panose="020B0604020202020204" pitchFamily="34" charset="0"/>
              </a:rPr>
              <a:t>Athletico may match up to 40% of the first 5% of your eligible pay you contribute</a:t>
            </a: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You will not see the match on each paycheck, but one full deposit into your 401(k) account typically in April of the following plan year</a:t>
            </a:r>
          </a:p>
        </p:txBody>
      </p:sp>
      <p:sp>
        <p:nvSpPr>
          <p:cNvPr id="9" name="Title 6"/>
          <p:cNvSpPr txBox="1">
            <a:spLocks/>
          </p:cNvSpPr>
          <p:nvPr/>
        </p:nvSpPr>
        <p:spPr>
          <a:xfrm>
            <a:off x="628650" y="549893"/>
            <a:ext cx="8274050" cy="454205"/>
          </a:xfrm>
          <a:prstGeom prst="rect">
            <a:avLst/>
          </a:prstGeom>
        </p:spPr>
        <p:txBody>
          <a:bodyPr anchor="ctr"/>
          <a:lstStyle>
            <a:defPPr>
              <a:defRPr lang="en-US"/>
            </a:defPPr>
            <a:lvl1pPr>
              <a:lnSpc>
                <a:spcPct val="90000"/>
              </a:lnSpc>
              <a:spcBef>
                <a:spcPct val="0"/>
              </a:spcBef>
              <a:buNone/>
              <a:defRPr sz="2800" b="1">
                <a:solidFill>
                  <a:schemeClr val="bg1"/>
                </a:solidFill>
                <a:latin typeface="Arial Narrow" panose="020B0606020202030204" pitchFamily="34" charset="0"/>
                <a:ea typeface="+mj-ea"/>
                <a:cs typeface="Arial" panose="020B0604020202020204" pitchFamily="34" charset="0"/>
              </a:defRPr>
            </a:lvl1pPr>
          </a:lstStyle>
          <a:p>
            <a:r>
              <a:rPr lang="en-US" dirty="0"/>
              <a:t>401(k) Employer Match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568285"/>
            <a:ext cx="2850642" cy="43063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8982" y="6375053"/>
            <a:ext cx="1188005" cy="204164"/>
          </a:xfrm>
          <a:prstGeom prst="rect">
            <a:avLst/>
          </a:prstGeom>
        </p:spPr>
      </p:pic>
    </p:spTree>
    <p:custDataLst>
      <p:tags r:id="rId1"/>
    </p:custDataLst>
    <p:extLst>
      <p:ext uri="{BB962C8B-B14F-4D97-AF65-F5344CB8AC3E}">
        <p14:creationId xmlns:p14="http://schemas.microsoft.com/office/powerpoint/2010/main" val="3977580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42008"/>
            <a:ext cx="2949178" cy="1069974"/>
          </a:xfrm>
        </p:spPr>
        <p:txBody>
          <a:bodyPr/>
          <a:lstStyle/>
          <a:p>
            <a:r>
              <a:rPr lang="en-US" dirty="0" smtClean="0"/>
              <a:t>401(k) – Vesting</a:t>
            </a:r>
            <a:endParaRPr lang="en-US" dirty="0"/>
          </a:p>
        </p:txBody>
      </p:sp>
      <p:sp>
        <p:nvSpPr>
          <p:cNvPr id="5" name="Text Placeholder 4"/>
          <p:cNvSpPr>
            <a:spLocks noGrp="1"/>
          </p:cNvSpPr>
          <p:nvPr>
            <p:ph type="body" sz="half" idx="2"/>
          </p:nvPr>
        </p:nvSpPr>
        <p:spPr>
          <a:xfrm>
            <a:off x="268231" y="1311982"/>
            <a:ext cx="3670016" cy="3668713"/>
          </a:xfrm>
        </p:spPr>
        <p:txBody>
          <a:bodyPr/>
          <a:lstStyle/>
          <a:p>
            <a:pPr marL="342900" indent="-342900">
              <a:buFont typeface="Arial" panose="020B0604020202020204" pitchFamily="34" charset="0"/>
              <a:buChar char="•"/>
            </a:pPr>
            <a:r>
              <a:rPr lang="en-US" dirty="0"/>
              <a:t>Vesting is your right to all or a portion of your account balance</a:t>
            </a:r>
          </a:p>
          <a:p>
            <a:pPr marL="342900" indent="-342900">
              <a:buFont typeface="Arial" panose="020B0604020202020204" pitchFamily="34" charset="0"/>
              <a:buChar char="•"/>
            </a:pPr>
            <a:r>
              <a:rPr lang="en-US" dirty="0"/>
              <a:t>Match money is subject to a 6 year vesting schedule – 20% each year starting at year 2</a:t>
            </a:r>
          </a:p>
          <a:p>
            <a:pPr marL="342900" indent="-342900">
              <a:buFont typeface="Arial" panose="020B0604020202020204" pitchFamily="34" charset="0"/>
              <a:buChar char="•"/>
            </a:pPr>
            <a:r>
              <a:rPr lang="en-US" dirty="0"/>
              <a:t>Athletico contributions to the Plan, adjusted for earning or losses, vest as follows: </a:t>
            </a:r>
          </a:p>
          <a:p>
            <a:endParaRPr lang="en-US" dirty="0"/>
          </a:p>
        </p:txBody>
      </p:sp>
      <p:sp>
        <p:nvSpPr>
          <p:cNvPr id="3" name="Content Placeholder 2"/>
          <p:cNvSpPr>
            <a:spLocks noGrp="1"/>
          </p:cNvSpPr>
          <p:nvPr>
            <p:ph idx="1"/>
          </p:nvPr>
        </p:nvSpPr>
        <p:spPr>
          <a:prstGeom prst="rect">
            <a:avLst/>
          </a:prstGeom>
        </p:spPr>
        <p:txBody>
          <a:bodyPr/>
          <a:lstStyle/>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83760165"/>
              </p:ext>
            </p:extLst>
          </p:nvPr>
        </p:nvGraphicFramePr>
        <p:xfrm>
          <a:off x="758801" y="3835829"/>
          <a:ext cx="2691257" cy="2499360"/>
        </p:xfrm>
        <a:graphic>
          <a:graphicData uri="http://schemas.openxmlformats.org/drawingml/2006/table">
            <a:tbl>
              <a:tblPr firstRow="1" bandRow="1">
                <a:tableStyleId>{5C22544A-7EE6-4342-B048-85BDC9FD1C3A}</a:tableStyleId>
              </a:tblPr>
              <a:tblGrid>
                <a:gridCol w="1369822">
                  <a:extLst>
                    <a:ext uri="{9D8B030D-6E8A-4147-A177-3AD203B41FA5}">
                      <a16:colId xmlns:a16="http://schemas.microsoft.com/office/drawing/2014/main" val="1853541858"/>
                    </a:ext>
                  </a:extLst>
                </a:gridCol>
                <a:gridCol w="1321435">
                  <a:extLst>
                    <a:ext uri="{9D8B030D-6E8A-4147-A177-3AD203B41FA5}">
                      <a16:colId xmlns:a16="http://schemas.microsoft.com/office/drawing/2014/main" val="2603196186"/>
                    </a:ext>
                  </a:extLst>
                </a:gridCol>
              </a:tblGrid>
              <a:tr h="0">
                <a:tc>
                  <a:txBody>
                    <a:bodyPr/>
                    <a:lstStyle/>
                    <a:p>
                      <a:pPr algn="ctr"/>
                      <a:r>
                        <a:rPr lang="en-US" sz="1200" dirty="0" smtClean="0">
                          <a:latin typeface="Arial" panose="020B0604020202020204" pitchFamily="34" charset="0"/>
                          <a:cs typeface="Arial" panose="020B0604020202020204" pitchFamily="34" charset="0"/>
                        </a:rPr>
                        <a:t>Years of Service</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Percent</a:t>
                      </a:r>
                      <a:r>
                        <a:rPr lang="en-US" sz="1200" baseline="0" dirty="0" smtClean="0">
                          <a:latin typeface="Arial" panose="020B0604020202020204" pitchFamily="34" charset="0"/>
                          <a:cs typeface="Arial" panose="020B0604020202020204" pitchFamily="34" charset="0"/>
                        </a:rPr>
                        <a:t> Vested</a:t>
                      </a:r>
                    </a:p>
                  </a:txBody>
                  <a:tcPr anchor="ctr"/>
                </a:tc>
                <a:extLst>
                  <a:ext uri="{0D108BD9-81ED-4DB2-BD59-A6C34878D82A}">
                    <a16:rowId xmlns:a16="http://schemas.microsoft.com/office/drawing/2014/main" val="1641147181"/>
                  </a:ext>
                </a:extLst>
              </a:tr>
              <a:tr h="370840">
                <a:tc>
                  <a:txBody>
                    <a:bodyPr/>
                    <a:lstStyle/>
                    <a:p>
                      <a:pPr algn="ctr"/>
                      <a:r>
                        <a:rPr lang="en-US" sz="1200" dirty="0" smtClean="0">
                          <a:latin typeface="Arial" panose="020B0604020202020204" pitchFamily="34" charset="0"/>
                          <a:cs typeface="Arial" panose="020B0604020202020204" pitchFamily="34" charset="0"/>
                        </a:rPr>
                        <a:t>1 year</a:t>
                      </a:r>
                      <a:endParaRPr lang="en-US" sz="1200" dirty="0">
                        <a:latin typeface="Arial" panose="020B0604020202020204" pitchFamily="34" charset="0"/>
                        <a:cs typeface="Arial" panose="020B0604020202020204" pitchFamily="34" charset="0"/>
                      </a:endParaRPr>
                    </a:p>
                  </a:txBody>
                  <a:tcPr anchor="ctr">
                    <a:solidFill>
                      <a:srgbClr val="F4E3F4"/>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nchor="ctr">
                    <a:solidFill>
                      <a:srgbClr val="F4E3F4"/>
                    </a:solidFill>
                  </a:tcPr>
                </a:tc>
                <a:extLst>
                  <a:ext uri="{0D108BD9-81ED-4DB2-BD59-A6C34878D82A}">
                    <a16:rowId xmlns:a16="http://schemas.microsoft.com/office/drawing/2014/main" val="2691695546"/>
                  </a:ext>
                </a:extLst>
              </a:tr>
              <a:tr h="370840">
                <a:tc>
                  <a:txBody>
                    <a:bodyPr/>
                    <a:lstStyle/>
                    <a:p>
                      <a:pPr algn="ctr"/>
                      <a:r>
                        <a:rPr lang="en-US" sz="1200" dirty="0" smtClean="0">
                          <a:latin typeface="Arial" panose="020B0604020202020204" pitchFamily="34" charset="0"/>
                          <a:cs typeface="Arial" panose="020B0604020202020204" pitchFamily="34" charset="0"/>
                        </a:rPr>
                        <a:t>2 years</a:t>
                      </a:r>
                      <a:endParaRPr lang="en-US" sz="1200" dirty="0">
                        <a:latin typeface="Arial" panose="020B0604020202020204" pitchFamily="34" charset="0"/>
                        <a:cs typeface="Arial" panose="020B0604020202020204" pitchFamily="34" charset="0"/>
                      </a:endParaRPr>
                    </a:p>
                  </a:txBody>
                  <a:tcPr anchor="ctr">
                    <a:solidFill>
                      <a:srgbClr val="FAF1FA"/>
                    </a:solidFill>
                  </a:tcPr>
                </a:tc>
                <a:tc>
                  <a:txBody>
                    <a:bodyPr/>
                    <a:lstStyle/>
                    <a:p>
                      <a:pPr algn="ctr"/>
                      <a:r>
                        <a:rPr lang="en-US" sz="1200" dirty="0" smtClean="0">
                          <a:latin typeface="Arial" panose="020B0604020202020204" pitchFamily="34" charset="0"/>
                          <a:cs typeface="Arial" panose="020B0604020202020204" pitchFamily="34" charset="0"/>
                        </a:rPr>
                        <a:t>20%</a:t>
                      </a:r>
                      <a:endParaRPr lang="en-US" sz="1200" dirty="0">
                        <a:latin typeface="Arial" panose="020B0604020202020204" pitchFamily="34" charset="0"/>
                        <a:cs typeface="Arial" panose="020B0604020202020204" pitchFamily="34" charset="0"/>
                      </a:endParaRPr>
                    </a:p>
                  </a:txBody>
                  <a:tcPr anchor="ctr">
                    <a:solidFill>
                      <a:srgbClr val="FAF1FA"/>
                    </a:solidFill>
                  </a:tcPr>
                </a:tc>
                <a:extLst>
                  <a:ext uri="{0D108BD9-81ED-4DB2-BD59-A6C34878D82A}">
                    <a16:rowId xmlns:a16="http://schemas.microsoft.com/office/drawing/2014/main" val="666839369"/>
                  </a:ext>
                </a:extLst>
              </a:tr>
              <a:tr h="370840">
                <a:tc>
                  <a:txBody>
                    <a:bodyPr/>
                    <a:lstStyle/>
                    <a:p>
                      <a:pPr algn="ctr"/>
                      <a:r>
                        <a:rPr lang="en-US" sz="1200" dirty="0" smtClean="0">
                          <a:latin typeface="Arial" panose="020B0604020202020204" pitchFamily="34" charset="0"/>
                          <a:cs typeface="Arial" panose="020B0604020202020204" pitchFamily="34" charset="0"/>
                        </a:rPr>
                        <a:t>3 years</a:t>
                      </a:r>
                      <a:endParaRPr lang="en-US" sz="1200" dirty="0">
                        <a:latin typeface="Arial" panose="020B0604020202020204" pitchFamily="34" charset="0"/>
                        <a:cs typeface="Arial" panose="020B0604020202020204" pitchFamily="34" charset="0"/>
                      </a:endParaRPr>
                    </a:p>
                  </a:txBody>
                  <a:tcPr anchor="ctr">
                    <a:solidFill>
                      <a:srgbClr val="F4E3F4"/>
                    </a:solidFill>
                  </a:tcPr>
                </a:tc>
                <a:tc>
                  <a:txBody>
                    <a:bodyPr/>
                    <a:lstStyle/>
                    <a:p>
                      <a:pPr algn="ctr"/>
                      <a:r>
                        <a:rPr lang="en-US" sz="1200" dirty="0" smtClean="0">
                          <a:latin typeface="Arial" panose="020B0604020202020204" pitchFamily="34" charset="0"/>
                          <a:cs typeface="Arial" panose="020B0604020202020204" pitchFamily="34" charset="0"/>
                        </a:rPr>
                        <a:t>40%</a:t>
                      </a:r>
                      <a:endParaRPr lang="en-US" sz="1200" dirty="0">
                        <a:latin typeface="Arial" panose="020B0604020202020204" pitchFamily="34" charset="0"/>
                        <a:cs typeface="Arial" panose="020B0604020202020204" pitchFamily="34" charset="0"/>
                      </a:endParaRPr>
                    </a:p>
                  </a:txBody>
                  <a:tcPr anchor="ctr">
                    <a:solidFill>
                      <a:srgbClr val="F4E3F4"/>
                    </a:solidFill>
                  </a:tcPr>
                </a:tc>
                <a:extLst>
                  <a:ext uri="{0D108BD9-81ED-4DB2-BD59-A6C34878D82A}">
                    <a16:rowId xmlns:a16="http://schemas.microsoft.com/office/drawing/2014/main" val="3576024022"/>
                  </a:ext>
                </a:extLst>
              </a:tr>
              <a:tr h="370840">
                <a:tc>
                  <a:txBody>
                    <a:bodyPr/>
                    <a:lstStyle/>
                    <a:p>
                      <a:pPr algn="ctr"/>
                      <a:r>
                        <a:rPr lang="en-US" sz="1200" dirty="0" smtClean="0">
                          <a:latin typeface="Arial" panose="020B0604020202020204" pitchFamily="34" charset="0"/>
                          <a:cs typeface="Arial" panose="020B0604020202020204" pitchFamily="34" charset="0"/>
                        </a:rPr>
                        <a:t>4 years</a:t>
                      </a:r>
                      <a:endParaRPr lang="en-US" sz="1200" dirty="0">
                        <a:latin typeface="Arial" panose="020B0604020202020204" pitchFamily="34" charset="0"/>
                        <a:cs typeface="Arial" panose="020B0604020202020204" pitchFamily="34" charset="0"/>
                      </a:endParaRPr>
                    </a:p>
                  </a:txBody>
                  <a:tcPr anchor="ctr">
                    <a:solidFill>
                      <a:srgbClr val="FAF1FA"/>
                    </a:solidFill>
                  </a:tcPr>
                </a:tc>
                <a:tc>
                  <a:txBody>
                    <a:bodyPr/>
                    <a:lstStyle/>
                    <a:p>
                      <a:pPr algn="ctr"/>
                      <a:r>
                        <a:rPr lang="en-US" sz="1200" dirty="0" smtClean="0">
                          <a:latin typeface="Arial" panose="020B0604020202020204" pitchFamily="34" charset="0"/>
                          <a:cs typeface="Arial" panose="020B0604020202020204" pitchFamily="34" charset="0"/>
                        </a:rPr>
                        <a:t>60%</a:t>
                      </a:r>
                      <a:endParaRPr lang="en-US" sz="1200" dirty="0">
                        <a:latin typeface="Arial" panose="020B0604020202020204" pitchFamily="34" charset="0"/>
                        <a:cs typeface="Arial" panose="020B0604020202020204" pitchFamily="34" charset="0"/>
                      </a:endParaRPr>
                    </a:p>
                  </a:txBody>
                  <a:tcPr anchor="ctr">
                    <a:solidFill>
                      <a:srgbClr val="FAF1FA"/>
                    </a:solidFill>
                  </a:tcPr>
                </a:tc>
                <a:extLst>
                  <a:ext uri="{0D108BD9-81ED-4DB2-BD59-A6C34878D82A}">
                    <a16:rowId xmlns:a16="http://schemas.microsoft.com/office/drawing/2014/main" val="2548372254"/>
                  </a:ext>
                </a:extLst>
              </a:tr>
              <a:tr h="370840">
                <a:tc>
                  <a:txBody>
                    <a:bodyPr/>
                    <a:lstStyle/>
                    <a:p>
                      <a:pPr algn="ctr"/>
                      <a:r>
                        <a:rPr lang="en-US" sz="1200" dirty="0" smtClean="0">
                          <a:latin typeface="Arial" panose="020B0604020202020204" pitchFamily="34" charset="0"/>
                          <a:cs typeface="Arial" panose="020B0604020202020204" pitchFamily="34" charset="0"/>
                        </a:rPr>
                        <a:t>5 years</a:t>
                      </a:r>
                      <a:endParaRPr lang="en-US" sz="1200" dirty="0">
                        <a:latin typeface="Arial" panose="020B0604020202020204" pitchFamily="34" charset="0"/>
                        <a:cs typeface="Arial" panose="020B0604020202020204" pitchFamily="34" charset="0"/>
                      </a:endParaRPr>
                    </a:p>
                  </a:txBody>
                  <a:tcPr anchor="ctr">
                    <a:solidFill>
                      <a:srgbClr val="F4E3F4"/>
                    </a:solidFill>
                  </a:tcPr>
                </a:tc>
                <a:tc>
                  <a:txBody>
                    <a:bodyPr/>
                    <a:lstStyle/>
                    <a:p>
                      <a:pPr algn="ctr"/>
                      <a:r>
                        <a:rPr lang="en-US" sz="1200" dirty="0" smtClean="0">
                          <a:latin typeface="Arial" panose="020B0604020202020204" pitchFamily="34" charset="0"/>
                          <a:cs typeface="Arial" panose="020B0604020202020204" pitchFamily="34" charset="0"/>
                        </a:rPr>
                        <a:t>80%</a:t>
                      </a:r>
                      <a:endParaRPr lang="en-US" sz="1200" dirty="0">
                        <a:latin typeface="Arial" panose="020B0604020202020204" pitchFamily="34" charset="0"/>
                        <a:cs typeface="Arial" panose="020B0604020202020204" pitchFamily="34" charset="0"/>
                      </a:endParaRPr>
                    </a:p>
                  </a:txBody>
                  <a:tcPr anchor="ctr">
                    <a:solidFill>
                      <a:srgbClr val="F4E3F4"/>
                    </a:solidFill>
                  </a:tcPr>
                </a:tc>
                <a:extLst>
                  <a:ext uri="{0D108BD9-81ED-4DB2-BD59-A6C34878D82A}">
                    <a16:rowId xmlns:a16="http://schemas.microsoft.com/office/drawing/2014/main" val="3889507944"/>
                  </a:ext>
                </a:extLst>
              </a:tr>
              <a:tr h="370840">
                <a:tc>
                  <a:txBody>
                    <a:bodyPr/>
                    <a:lstStyle/>
                    <a:p>
                      <a:pPr algn="ctr"/>
                      <a:r>
                        <a:rPr lang="en-US" sz="1200" dirty="0" smtClean="0">
                          <a:latin typeface="Arial" panose="020B0604020202020204" pitchFamily="34" charset="0"/>
                          <a:cs typeface="Arial" panose="020B0604020202020204" pitchFamily="34" charset="0"/>
                        </a:rPr>
                        <a:t>6 years</a:t>
                      </a:r>
                      <a:endParaRPr lang="en-US" sz="1200" dirty="0">
                        <a:latin typeface="Arial" panose="020B0604020202020204" pitchFamily="34" charset="0"/>
                        <a:cs typeface="Arial" panose="020B0604020202020204" pitchFamily="34" charset="0"/>
                      </a:endParaRPr>
                    </a:p>
                  </a:txBody>
                  <a:tcPr anchor="ctr">
                    <a:solidFill>
                      <a:srgbClr val="FAF1FA"/>
                    </a:solidFill>
                  </a:tcPr>
                </a:tc>
                <a:tc>
                  <a:txBody>
                    <a:bodyPr/>
                    <a:lstStyle/>
                    <a:p>
                      <a:pPr algn="ctr"/>
                      <a:r>
                        <a:rPr lang="en-US" sz="1200" dirty="0" smtClean="0">
                          <a:latin typeface="Arial" panose="020B0604020202020204" pitchFamily="34" charset="0"/>
                          <a:cs typeface="Arial" panose="020B0604020202020204" pitchFamily="34" charset="0"/>
                        </a:rPr>
                        <a:t>100%</a:t>
                      </a:r>
                      <a:endParaRPr lang="en-US" sz="1200" dirty="0">
                        <a:latin typeface="Arial" panose="020B0604020202020204" pitchFamily="34" charset="0"/>
                        <a:cs typeface="Arial" panose="020B0604020202020204" pitchFamily="34" charset="0"/>
                      </a:endParaRPr>
                    </a:p>
                  </a:txBody>
                  <a:tcPr anchor="ctr">
                    <a:solidFill>
                      <a:srgbClr val="FAF1FA"/>
                    </a:solidFill>
                  </a:tcPr>
                </a:tc>
                <a:extLst>
                  <a:ext uri="{0D108BD9-81ED-4DB2-BD59-A6C34878D82A}">
                    <a16:rowId xmlns:a16="http://schemas.microsoft.com/office/drawing/2014/main" val="1782538289"/>
                  </a:ext>
                </a:extLst>
              </a:tr>
            </a:tbl>
          </a:graphicData>
        </a:graphic>
      </p:graphicFrame>
      <p:pic>
        <p:nvPicPr>
          <p:cNvPr id="7" name="Picture 6"/>
          <p:cNvPicPr>
            <a:picLocks noChangeAspect="1"/>
          </p:cNvPicPr>
          <p:nvPr/>
        </p:nvPicPr>
        <p:blipFill>
          <a:blip r:embed="rId3"/>
          <a:stretch>
            <a:fillRect/>
          </a:stretch>
        </p:blipFill>
        <p:spPr>
          <a:xfrm>
            <a:off x="3739856" y="1741005"/>
            <a:ext cx="5242591" cy="3488706"/>
          </a:xfrm>
          <a:prstGeom prst="rect">
            <a:avLst/>
          </a:prstGeom>
          <a:effectLst>
            <a:softEdge rad="317500"/>
          </a:effectLst>
        </p:spPr>
      </p:pic>
      <p:sp>
        <p:nvSpPr>
          <p:cNvPr id="8" name="TextBox 7"/>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652118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1393545"/>
            <a:ext cx="7772400" cy="828955"/>
          </a:xfrm>
          <a:prstGeom prst="rect">
            <a:avLst/>
          </a:prstGeom>
        </p:spPr>
        <p:txBody>
          <a:bodyPr/>
          <a:lstStyle/>
          <a:p>
            <a:pPr algn="ctr"/>
            <a:r>
              <a:rPr lang="en-US" sz="6000" smtClean="0">
                <a:solidFill>
                  <a:schemeClr val="tx1"/>
                </a:solidFill>
                <a:latin typeface="Arial Black" panose="020B0A04020102020204" pitchFamily="34" charset="0"/>
              </a:rPr>
              <a:t>THANK YOU!</a:t>
            </a:r>
            <a:endParaRPr lang="en-US" sz="2000" b="1" dirty="0">
              <a:solidFill>
                <a:schemeClr val="tx1"/>
              </a:solidFill>
              <a:latin typeface="Arial Narrow" panose="020B0606020202030204" pitchFamily="34" charset="0"/>
            </a:endParaRPr>
          </a:p>
        </p:txBody>
      </p:sp>
      <p:sp>
        <p:nvSpPr>
          <p:cNvPr id="7" name="Rectangle 6"/>
          <p:cNvSpPr/>
          <p:nvPr/>
        </p:nvSpPr>
        <p:spPr>
          <a:xfrm>
            <a:off x="1066799" y="2222500"/>
            <a:ext cx="7010400" cy="2554545"/>
          </a:xfrm>
          <a:prstGeom prst="rect">
            <a:avLst/>
          </a:prstGeom>
        </p:spPr>
        <p:txBody>
          <a:bodyPr wrap="square">
            <a:spAutoFit/>
          </a:bodyPr>
          <a:lstStyle/>
          <a:p>
            <a:pPr algn="ctr"/>
            <a:r>
              <a:rPr lang="en-US" sz="2000" dirty="0">
                <a:latin typeface="Arial Narrow" panose="020B0606020202030204" pitchFamily="34" charset="0"/>
              </a:rPr>
              <a:t>If you have additional questions, contact </a:t>
            </a:r>
            <a:endParaRPr lang="en-US" sz="2000" dirty="0" smtClean="0">
              <a:latin typeface="Arial Narrow" panose="020B0606020202030204" pitchFamily="34" charset="0"/>
            </a:endParaRPr>
          </a:p>
          <a:p>
            <a:pPr algn="ctr"/>
            <a:endParaRPr lang="en-US" sz="2000" b="1" dirty="0">
              <a:latin typeface="Arial Narrow" panose="020B0606020202030204" pitchFamily="34" charset="0"/>
            </a:endParaRPr>
          </a:p>
          <a:p>
            <a:pPr algn="ctr"/>
            <a:r>
              <a:rPr lang="en-US" sz="2000" b="1" dirty="0" smtClean="0">
                <a:latin typeface="Arial Narrow" panose="020B0606020202030204" pitchFamily="34" charset="0"/>
              </a:rPr>
              <a:t>Member Advocacy Team at </a:t>
            </a:r>
            <a:r>
              <a:rPr lang="en-US" sz="2000" b="1" dirty="0">
                <a:latin typeface="Arial Narrow" panose="020B0606020202030204" pitchFamily="34" charset="0"/>
              </a:rPr>
              <a:t>800.563.9929, Monday through Friday, 8:30 am to 5 pm (EST), or via the web at: www.connerstrong.com/memberadvocacy</a:t>
            </a:r>
          </a:p>
          <a:p>
            <a:pPr algn="ctr"/>
            <a:endParaRPr lang="en-US" sz="2000" b="1" dirty="0" smtClean="0">
              <a:latin typeface="Arial Narrow" panose="020B0606020202030204" pitchFamily="34" charset="0"/>
            </a:endParaRPr>
          </a:p>
          <a:p>
            <a:pPr algn="ctr"/>
            <a:r>
              <a:rPr lang="en-US" sz="2000" b="1" dirty="0" smtClean="0">
                <a:latin typeface="Arial Narrow" panose="020B0606020202030204" pitchFamily="34" charset="0"/>
              </a:rPr>
              <a:t>Or the Athletico Benefits Department at</a:t>
            </a:r>
          </a:p>
          <a:p>
            <a:pPr algn="ctr"/>
            <a:r>
              <a:rPr lang="en-US" sz="2000" b="1" dirty="0" smtClean="0">
                <a:latin typeface="Arial Narrow" panose="020B0606020202030204" pitchFamily="34" charset="0"/>
              </a:rPr>
              <a:t>benefits@athletico.com</a:t>
            </a:r>
            <a:endParaRPr lang="en-US" sz="2000" dirty="0"/>
          </a:p>
        </p:txBody>
      </p:sp>
      <p:sp>
        <p:nvSpPr>
          <p:cNvPr id="5" name="TextBox 4"/>
          <p:cNvSpPr txBox="1"/>
          <p:nvPr/>
        </p:nvSpPr>
        <p:spPr>
          <a:xfrm>
            <a:off x="6843430" y="74879"/>
            <a:ext cx="2218236" cy="307777"/>
          </a:xfrm>
          <a:prstGeom prst="rect">
            <a:avLst/>
          </a:prstGeom>
          <a:noFill/>
        </p:spPr>
        <p:txBody>
          <a:bodyPr wrap="none" rtlCol="0">
            <a:spAutoFit/>
          </a:bodyPr>
          <a:lstStyle/>
          <a:p>
            <a:r>
              <a:rPr lang="en-US" sz="1400" dirty="0" smtClean="0">
                <a:solidFill>
                  <a:srgbClr val="EE745D"/>
                </a:solidFill>
                <a:hlinkClick r:id="rId3" action="ppaction://hlinksldjump"/>
              </a:rPr>
              <a:t>Return to Table of Contents</a:t>
            </a:r>
            <a:endParaRPr lang="en-US" sz="1400" dirty="0">
              <a:solidFill>
                <a:srgbClr val="EE745D"/>
              </a:solidFill>
            </a:endParaRPr>
          </a:p>
        </p:txBody>
      </p:sp>
    </p:spTree>
    <p:custDataLst>
      <p:tags r:id="rId1"/>
    </p:custDataLst>
    <p:extLst>
      <p:ext uri="{BB962C8B-B14F-4D97-AF65-F5344CB8AC3E}">
        <p14:creationId xmlns:p14="http://schemas.microsoft.com/office/powerpoint/2010/main" val="1063505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5</a:t>
            </a:fld>
            <a:endParaRPr lang="en-US" dirty="0"/>
          </a:p>
        </p:txBody>
      </p:sp>
      <p:sp>
        <p:nvSpPr>
          <p:cNvPr id="4" name="Title 3"/>
          <p:cNvSpPr>
            <a:spLocks noGrp="1"/>
          </p:cNvSpPr>
          <p:nvPr>
            <p:ph type="title"/>
          </p:nvPr>
        </p:nvSpPr>
        <p:spPr/>
        <p:txBody>
          <a:bodyPr/>
          <a:lstStyle/>
          <a:p>
            <a:r>
              <a:rPr lang="en-US" dirty="0" smtClean="0"/>
              <a:t>What</a:t>
            </a:r>
            <a:r>
              <a:rPr lang="en-US" dirty="0"/>
              <a:t> </a:t>
            </a:r>
            <a:r>
              <a:rPr lang="en-US" dirty="0" smtClean="0"/>
              <a:t>am I eligible for?</a:t>
            </a:r>
            <a:endParaRPr lang="en-US" dirty="0"/>
          </a:p>
        </p:txBody>
      </p:sp>
      <p:sp>
        <p:nvSpPr>
          <p:cNvPr id="12" name="Content Placeholder 5"/>
          <p:cNvSpPr txBox="1">
            <a:spLocks/>
          </p:cNvSpPr>
          <p:nvPr/>
        </p:nvSpPr>
        <p:spPr>
          <a:xfrm>
            <a:off x="4513240" y="1436689"/>
            <a:ext cx="3886200" cy="435133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Benefits begin for anyone consistently working </a:t>
            </a:r>
            <a:r>
              <a:rPr lang="en-US" sz="1400" b="1" dirty="0" smtClean="0">
                <a:latin typeface="Arial" panose="020B0604020202020204" pitchFamily="34" charset="0"/>
                <a:cs typeface="Arial" panose="020B0604020202020204" pitchFamily="34" charset="0"/>
              </a:rPr>
              <a:t>24 or more </a:t>
            </a:r>
            <a:r>
              <a:rPr lang="en-US" sz="1400" dirty="0" smtClean="0">
                <a:latin typeface="Arial" panose="020B0604020202020204" pitchFamily="34" charset="0"/>
                <a:cs typeface="Arial" panose="020B0604020202020204" pitchFamily="34" charset="0"/>
              </a:rPr>
              <a:t>standard hours per week</a:t>
            </a:r>
          </a:p>
          <a:p>
            <a:pPr marL="285750"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All employees 21 years of age and over are eligible for the 401(k) plan regardless of hours worked or job title</a:t>
            </a:r>
          </a:p>
          <a:p>
            <a:pPr marL="285750"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There is a benefits price differential when working a minimum of 30 hours per week</a:t>
            </a:r>
          </a:p>
          <a:p>
            <a:pPr marL="285750"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PTO starts accruing when you work a minimum of 30 hours per week</a:t>
            </a:r>
          </a:p>
          <a:p>
            <a:pPr marL="285750"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Full-time employees (40+ hours) receive life and AD&amp;D coverage along with long-term disability</a:t>
            </a:r>
          </a:p>
          <a:p>
            <a:r>
              <a:rPr lang="en-US" sz="1400" b="1" dirty="0" smtClean="0">
                <a:solidFill>
                  <a:srgbClr val="C00000"/>
                </a:solidFill>
                <a:latin typeface="Arial" panose="020B0604020202020204" pitchFamily="34" charset="0"/>
                <a:cs typeface="Arial" panose="020B0604020202020204" pitchFamily="34" charset="0"/>
              </a:rPr>
              <a:t>IMPORTANT:</a:t>
            </a:r>
            <a:r>
              <a:rPr lang="en-US" sz="1400" b="1" dirty="0" smtClean="0">
                <a:solidFill>
                  <a:srgbClr val="02528A"/>
                </a:solidFill>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If the hours you are working changes to where you become eligible for one or more benefits on a permanent basis, talk to your manager immediately about a status change.</a:t>
            </a:r>
            <a:endParaRPr lang="en-US" sz="1400" dirty="0">
              <a:latin typeface="Arial" panose="020B0604020202020204" pitchFamily="34" charset="0"/>
              <a:cs typeface="Arial" panose="020B0604020202020204" pitchFamily="34"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57" y="1207363"/>
            <a:ext cx="3716408" cy="4976896"/>
          </a:xfrm>
          <a:prstGeom prst="rect">
            <a:avLst/>
          </a:prstGeom>
        </p:spPr>
      </p:pic>
    </p:spTree>
    <p:custDataLst>
      <p:tags r:id="rId1"/>
    </p:custDataLst>
    <p:extLst>
      <p:ext uri="{BB962C8B-B14F-4D97-AF65-F5344CB8AC3E}">
        <p14:creationId xmlns:p14="http://schemas.microsoft.com/office/powerpoint/2010/main" val="194775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6</a:t>
            </a:fld>
            <a:endParaRPr lang="en-US" dirty="0"/>
          </a:p>
        </p:txBody>
      </p:sp>
      <p:sp>
        <p:nvSpPr>
          <p:cNvPr id="4" name="Title 3"/>
          <p:cNvSpPr>
            <a:spLocks noGrp="1"/>
          </p:cNvSpPr>
          <p:nvPr>
            <p:ph type="title"/>
          </p:nvPr>
        </p:nvSpPr>
        <p:spPr/>
        <p:txBody>
          <a:bodyPr/>
          <a:lstStyle/>
          <a:p>
            <a:r>
              <a:rPr lang="en-US" dirty="0" smtClean="0"/>
              <a:t>Spousal/Domestic Partner Exclusion</a:t>
            </a:r>
            <a:endParaRPr lang="en-US" dirty="0"/>
          </a:p>
        </p:txBody>
      </p:sp>
      <p:sp>
        <p:nvSpPr>
          <p:cNvPr id="18" name="Parallelogram 17"/>
          <p:cNvSpPr/>
          <p:nvPr/>
        </p:nvSpPr>
        <p:spPr>
          <a:xfrm>
            <a:off x="5261657" y="1344384"/>
            <a:ext cx="3169112" cy="4626429"/>
          </a:xfrm>
          <a:prstGeom prst="parallelogram">
            <a:avLst/>
          </a:prstGeom>
          <a:solidFill>
            <a:srgbClr val="EE74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IMPORTANT!</a:t>
            </a:r>
          </a:p>
          <a:p>
            <a:r>
              <a:rPr lang="en-US" sz="1400" dirty="0" smtClean="0">
                <a:solidFill>
                  <a:schemeClr val="bg1"/>
                </a:solidFill>
              </a:rPr>
              <a:t>If your spouse/domestic partner becomes eligible for medical coverage through his/her employer at any time while on the </a:t>
            </a:r>
            <a:r>
              <a:rPr lang="en-US" sz="1400" dirty="0" err="1" smtClean="0">
                <a:solidFill>
                  <a:schemeClr val="bg1"/>
                </a:solidFill>
              </a:rPr>
              <a:t>Athletico</a:t>
            </a:r>
            <a:r>
              <a:rPr lang="en-US" sz="1400" dirty="0" smtClean="0">
                <a:solidFill>
                  <a:schemeClr val="bg1"/>
                </a:solidFill>
              </a:rPr>
              <a:t> medical plan, it is your responsibility to remove them from coverage within 31 days of their benefits effective date.</a:t>
            </a:r>
            <a:endParaRPr lang="en-US" sz="1400" dirty="0">
              <a:solidFill>
                <a:schemeClr val="bg1"/>
              </a:solidFill>
            </a:endParaRPr>
          </a:p>
        </p:txBody>
      </p:sp>
      <p:sp>
        <p:nvSpPr>
          <p:cNvPr id="19" name="Content Placeholder 2"/>
          <p:cNvSpPr txBox="1">
            <a:spLocks/>
          </p:cNvSpPr>
          <p:nvPr/>
        </p:nvSpPr>
        <p:spPr>
          <a:xfrm>
            <a:off x="641350" y="1549400"/>
            <a:ext cx="4489450" cy="42163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717372"/>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rgbClr val="717372"/>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rgbClr val="717372"/>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rgbClr val="7173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9000"/>
              </a:lnSpc>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If </a:t>
            </a:r>
            <a:r>
              <a:rPr lang="en-US" sz="1600" dirty="0">
                <a:latin typeface="Arial" panose="020B0604020202020204" pitchFamily="34" charset="0"/>
                <a:cs typeface="Arial" panose="020B0604020202020204" pitchFamily="34" charset="0"/>
              </a:rPr>
              <a:t>your spouse/domestic partner has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access to </a:t>
            </a:r>
            <a:r>
              <a:rPr lang="en-US" sz="1600" dirty="0">
                <a:latin typeface="Arial" panose="020B0604020202020204" pitchFamily="34" charset="0"/>
                <a:cs typeface="Arial" panose="020B0604020202020204" pitchFamily="34" charset="0"/>
              </a:rPr>
              <a:t>medical coverage through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his/her </a:t>
            </a:r>
            <a:r>
              <a:rPr lang="en-US" sz="1600" dirty="0">
                <a:latin typeface="Arial" panose="020B0604020202020204" pitchFamily="34" charset="0"/>
                <a:cs typeface="Arial" panose="020B0604020202020204" pitchFamily="34" charset="0"/>
              </a:rPr>
              <a:t>employer, they will not be eligible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for </a:t>
            </a:r>
            <a:r>
              <a:rPr lang="en-US" sz="1600" dirty="0" err="1">
                <a:latin typeface="Arial" panose="020B0604020202020204" pitchFamily="34" charset="0"/>
                <a:cs typeface="Arial" panose="020B0604020202020204" pitchFamily="34" charset="0"/>
              </a:rPr>
              <a:t>Athletico’s</a:t>
            </a:r>
            <a:r>
              <a:rPr lang="en-US" sz="1600" dirty="0">
                <a:latin typeface="Arial" panose="020B0604020202020204" pitchFamily="34" charset="0"/>
                <a:cs typeface="Arial" panose="020B0604020202020204" pitchFamily="34" charset="0"/>
              </a:rPr>
              <a:t> medical </a:t>
            </a:r>
            <a:r>
              <a:rPr lang="en-US" sz="1600" dirty="0" smtClean="0">
                <a:latin typeface="Arial" panose="020B0604020202020204" pitchFamily="34" charset="0"/>
                <a:cs typeface="Arial" panose="020B0604020202020204" pitchFamily="34" charset="0"/>
              </a:rPr>
              <a:t>coverage.</a:t>
            </a:r>
            <a:endParaRPr lang="en-US" sz="1600" dirty="0">
              <a:latin typeface="Arial" panose="020B0604020202020204" pitchFamily="34" charset="0"/>
              <a:cs typeface="Arial" panose="020B0604020202020204" pitchFamily="34" charset="0"/>
            </a:endParaRPr>
          </a:p>
          <a:p>
            <a:pPr marL="285750" indent="-285750">
              <a:lnSpc>
                <a:spcPct val="119000"/>
              </a:lnSpc>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All </a:t>
            </a:r>
            <a:r>
              <a:rPr lang="en-US" sz="1600" dirty="0">
                <a:latin typeface="Arial" panose="020B0604020202020204" pitchFamily="34" charset="0"/>
                <a:cs typeface="Arial" panose="020B0604020202020204" pitchFamily="34" charset="0"/>
              </a:rPr>
              <a:t>other benefits are open to enroll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your </a:t>
            </a:r>
            <a:r>
              <a:rPr lang="en-US" sz="1600" dirty="0">
                <a:latin typeface="Arial" panose="020B0604020202020204" pitchFamily="34" charset="0"/>
                <a:cs typeface="Arial" panose="020B0604020202020204" pitchFamily="34" charset="0"/>
              </a:rPr>
              <a:t>spouse/domestic partner, such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as </a:t>
            </a:r>
            <a:r>
              <a:rPr lang="en-US" sz="1600" dirty="0">
                <a:latin typeface="Arial" panose="020B0604020202020204" pitchFamily="34" charset="0"/>
                <a:cs typeface="Arial" panose="020B0604020202020204" pitchFamily="34" charset="0"/>
              </a:rPr>
              <a:t>dental, vision, etc.</a:t>
            </a:r>
          </a:p>
          <a:p>
            <a:pPr marL="285750" indent="-285750">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6" name="TextBox 5"/>
          <p:cNvSpPr txBox="1"/>
          <p:nvPr/>
        </p:nvSpPr>
        <p:spPr>
          <a:xfrm>
            <a:off x="6868275" y="34090"/>
            <a:ext cx="2187330" cy="307777"/>
          </a:xfrm>
          <a:prstGeom prst="rect">
            <a:avLst/>
          </a:prstGeom>
          <a:noFill/>
        </p:spPr>
        <p:txBody>
          <a:bodyPr wrap="none" rtlCol="0">
            <a:spAutoFit/>
          </a:bodyPr>
          <a:lstStyle/>
          <a:p>
            <a:r>
              <a:rPr lang="en-US" sz="1400" dirty="0" smtClean="0">
                <a:hlinkClick r:id="rId4" action="ppaction://hlinksldjump"/>
              </a:rPr>
              <a:t>Return to Table of Contents</a:t>
            </a:r>
            <a:endParaRPr lang="en-US" sz="1400" dirty="0"/>
          </a:p>
        </p:txBody>
      </p:sp>
    </p:spTree>
    <p:custDataLst>
      <p:tags r:id="rId1"/>
    </p:custDataLst>
    <p:extLst>
      <p:ext uri="{BB962C8B-B14F-4D97-AF65-F5344CB8AC3E}">
        <p14:creationId xmlns:p14="http://schemas.microsoft.com/office/powerpoint/2010/main" val="343682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61" y="1"/>
            <a:ext cx="9506858" cy="7130142"/>
          </a:xfrm>
          <a:prstGeom prst="rect">
            <a:avLst/>
          </a:prstGeom>
        </p:spPr>
      </p:pic>
      <p:grpSp>
        <p:nvGrpSpPr>
          <p:cNvPr id="22" name="Group 21"/>
          <p:cNvGrpSpPr/>
          <p:nvPr/>
        </p:nvGrpSpPr>
        <p:grpSpPr>
          <a:xfrm>
            <a:off x="-3081338" y="0"/>
            <a:ext cx="11592365" cy="6858000"/>
            <a:chOff x="-3081338" y="0"/>
            <a:chExt cx="11592365" cy="6858000"/>
          </a:xfrm>
        </p:grpSpPr>
        <p:grpSp>
          <p:nvGrpSpPr>
            <p:cNvPr id="23" name="Group 22"/>
            <p:cNvGrpSpPr/>
            <p:nvPr/>
          </p:nvGrpSpPr>
          <p:grpSpPr>
            <a:xfrm>
              <a:off x="146050" y="0"/>
              <a:ext cx="5772150" cy="6858000"/>
              <a:chOff x="-76200" y="0"/>
              <a:chExt cx="5772150" cy="6858000"/>
            </a:xfrm>
            <a:solidFill>
              <a:schemeClr val="bg2"/>
            </a:solidFill>
          </p:grpSpPr>
          <p:sp>
            <p:nvSpPr>
              <p:cNvPr id="33" name="Parallelogram 32"/>
              <p:cNvSpPr/>
              <p:nvPr userDrawn="1"/>
            </p:nvSpPr>
            <p:spPr>
              <a:xfrm>
                <a:off x="1590665" y="0"/>
                <a:ext cx="4105285" cy="6857127"/>
              </a:xfrm>
              <a:prstGeom prst="parallelogram">
                <a:avLst>
                  <a:gd name="adj" fmla="val 380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6200" y="0"/>
                <a:ext cx="41243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200" y="0"/>
              <a:ext cx="5772150" cy="6858000"/>
              <a:chOff x="-76200" y="0"/>
              <a:chExt cx="5772150" cy="6858000"/>
            </a:xfrm>
          </p:grpSpPr>
          <p:sp>
            <p:nvSpPr>
              <p:cNvPr id="31" name="Parallelogram 30"/>
              <p:cNvSpPr/>
              <p:nvPr userDrawn="1"/>
            </p:nvSpPr>
            <p:spPr>
              <a:xfrm>
                <a:off x="1590665" y="0"/>
                <a:ext cx="4105285" cy="6857127"/>
              </a:xfrm>
              <a:prstGeom prst="parallelogram">
                <a:avLst>
                  <a:gd name="adj" fmla="val 38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6200" y="0"/>
                <a:ext cx="4124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3081338" y="279400"/>
              <a:ext cx="6299200" cy="6299200"/>
            </a:xfrm>
            <a:prstGeom prst="ellipse">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7639394" y="5844451"/>
              <a:ext cx="404185" cy="675117"/>
            </a:xfrm>
            <a:prstGeom prst="parallelogram">
              <a:avLst>
                <a:gd name="adj" fmla="val 380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p:nvSpPr>
          <p:spPr>
            <a:xfrm>
              <a:off x="8106842" y="5844451"/>
              <a:ext cx="404185" cy="675117"/>
            </a:xfrm>
            <a:prstGeom prst="parallelogram">
              <a:avLst>
                <a:gd name="adj" fmla="val 380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8" name="Group 27"/>
            <p:cNvGrpSpPr/>
            <p:nvPr/>
          </p:nvGrpSpPr>
          <p:grpSpPr>
            <a:xfrm>
              <a:off x="-353683" y="5844451"/>
              <a:ext cx="7918590" cy="675117"/>
              <a:chOff x="-353683" y="5844451"/>
              <a:chExt cx="7918590" cy="675117"/>
            </a:xfrm>
          </p:grpSpPr>
          <p:sp>
            <p:nvSpPr>
              <p:cNvPr id="29" name="Parallelogram 28"/>
              <p:cNvSpPr/>
              <p:nvPr/>
            </p:nvSpPr>
            <p:spPr>
              <a:xfrm>
                <a:off x="7160722" y="5844451"/>
                <a:ext cx="404185" cy="675117"/>
              </a:xfrm>
              <a:prstGeom prst="parallelogram">
                <a:avLst>
                  <a:gd name="adj" fmla="val 3806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53683" y="5844451"/>
                <a:ext cx="7712015" cy="6751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itle 6"/>
          <p:cNvSpPr txBox="1">
            <a:spLocks/>
          </p:cNvSpPr>
          <p:nvPr/>
        </p:nvSpPr>
        <p:spPr>
          <a:xfrm>
            <a:off x="647699" y="2662934"/>
            <a:ext cx="4089401" cy="1532132"/>
          </a:xfrm>
          <a:prstGeom prst="rect">
            <a:avLst/>
          </a:prstGeom>
        </p:spPr>
        <p:txBody>
          <a:bodyPr/>
          <a:lstStyle>
            <a:lvl1pPr algn="l" defTabSz="914400" rtl="0" eaLnBrk="1" latinLnBrk="0" hangingPunct="1">
              <a:lnSpc>
                <a:spcPct val="90000"/>
              </a:lnSpc>
              <a:spcBef>
                <a:spcPct val="0"/>
              </a:spcBef>
              <a:buNone/>
              <a:defRPr sz="4000" kern="1200" spc="300" baseline="0">
                <a:solidFill>
                  <a:schemeClr val="tx1"/>
                </a:solidFill>
                <a:latin typeface="Arial" panose="020B0604020202020204" pitchFamily="34" charset="0"/>
                <a:ea typeface="+mj-ea"/>
                <a:cs typeface="Arial" panose="020B0604020202020204" pitchFamily="34" charset="0"/>
              </a:defRPr>
            </a:lvl1pPr>
          </a:lstStyle>
          <a:p>
            <a:r>
              <a:rPr lang="en-US" sz="5000" b="1" dirty="0" smtClean="0">
                <a:solidFill>
                  <a:schemeClr val="bg2"/>
                </a:solidFill>
                <a:latin typeface="Arial Narrow" panose="020B0606020202030204" pitchFamily="34" charset="0"/>
              </a:rPr>
              <a:t>Medical</a:t>
            </a:r>
          </a:p>
          <a:p>
            <a:r>
              <a:rPr lang="en-US" sz="5000" b="1" dirty="0" smtClean="0">
                <a:solidFill>
                  <a:schemeClr val="bg2"/>
                </a:solidFill>
                <a:latin typeface="Arial Narrow" panose="020B0606020202030204" pitchFamily="34" charset="0"/>
              </a:rPr>
              <a:t>Plans</a:t>
            </a:r>
            <a:endParaRPr lang="en-US" sz="5000" b="1" dirty="0">
              <a:solidFill>
                <a:schemeClr val="bg2"/>
              </a:solidFill>
              <a:latin typeface="Arial Narrow" panose="020B0606020202030204" pitchFamily="34" charset="0"/>
            </a:endParaRPr>
          </a:p>
        </p:txBody>
      </p:sp>
    </p:spTree>
    <p:extLst>
      <p:ext uri="{BB962C8B-B14F-4D97-AF65-F5344CB8AC3E}">
        <p14:creationId xmlns:p14="http://schemas.microsoft.com/office/powerpoint/2010/main" val="408832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Comparing the Medical Plans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4632739"/>
              </p:ext>
            </p:extLst>
          </p:nvPr>
        </p:nvGraphicFramePr>
        <p:xfrm>
          <a:off x="402772" y="1237237"/>
          <a:ext cx="7903028" cy="4945849"/>
        </p:xfrm>
        <a:graphic>
          <a:graphicData uri="http://schemas.openxmlformats.org/drawingml/2006/table">
            <a:tbl>
              <a:tblPr firstRow="1" bandRow="1">
                <a:tableStyleId>{6E25E649-3F16-4E02-A733-19D2CDBF48F0}</a:tableStyleId>
              </a:tblPr>
              <a:tblGrid>
                <a:gridCol w="1975757">
                  <a:extLst>
                    <a:ext uri="{9D8B030D-6E8A-4147-A177-3AD203B41FA5}">
                      <a16:colId xmlns:a16="http://schemas.microsoft.com/office/drawing/2014/main" val="3332444890"/>
                    </a:ext>
                  </a:extLst>
                </a:gridCol>
                <a:gridCol w="1975757">
                  <a:extLst>
                    <a:ext uri="{9D8B030D-6E8A-4147-A177-3AD203B41FA5}">
                      <a16:colId xmlns:a16="http://schemas.microsoft.com/office/drawing/2014/main" val="3762200789"/>
                    </a:ext>
                  </a:extLst>
                </a:gridCol>
                <a:gridCol w="1975757">
                  <a:extLst>
                    <a:ext uri="{9D8B030D-6E8A-4147-A177-3AD203B41FA5}">
                      <a16:colId xmlns:a16="http://schemas.microsoft.com/office/drawing/2014/main" val="1928115040"/>
                    </a:ext>
                  </a:extLst>
                </a:gridCol>
                <a:gridCol w="1975757">
                  <a:extLst>
                    <a:ext uri="{9D8B030D-6E8A-4147-A177-3AD203B41FA5}">
                      <a16:colId xmlns:a16="http://schemas.microsoft.com/office/drawing/2014/main" val="4114499744"/>
                    </a:ext>
                  </a:extLst>
                </a:gridCol>
              </a:tblGrid>
              <a:tr h="184479">
                <a:tc>
                  <a:txBody>
                    <a:bodyPr/>
                    <a:lstStyle/>
                    <a:p>
                      <a:r>
                        <a:rPr lang="en-US" sz="1200" dirty="0" smtClean="0"/>
                        <a:t>Benefit</a:t>
                      </a:r>
                      <a:endParaRPr lang="en-US" sz="1100" dirty="0">
                        <a:latin typeface="Arial" panose="020B0604020202020204" pitchFamily="34" charset="0"/>
                        <a:cs typeface="Arial" panose="020B0604020202020204" pitchFamily="34" charset="0"/>
                      </a:endParaRPr>
                    </a:p>
                  </a:txBody>
                  <a:tcPr anchor="ctr">
                    <a:solidFill>
                      <a:srgbClr val="EE745D"/>
                    </a:solidFill>
                  </a:tcPr>
                </a:tc>
                <a:tc>
                  <a:txBody>
                    <a:bodyPr/>
                    <a:lstStyle/>
                    <a:p>
                      <a:pPr algn="ctr"/>
                      <a:r>
                        <a:rPr lang="en-US" sz="1200" dirty="0" smtClean="0"/>
                        <a:t>HSA</a:t>
                      </a:r>
                      <a:endParaRPr lang="en-US" sz="1100" dirty="0">
                        <a:latin typeface="Arial" panose="020B0604020202020204" pitchFamily="34" charset="0"/>
                        <a:cs typeface="Arial" panose="020B0604020202020204" pitchFamily="34" charset="0"/>
                      </a:endParaRPr>
                    </a:p>
                  </a:txBody>
                  <a:tcPr anchor="ctr">
                    <a:solidFill>
                      <a:srgbClr val="EE745D"/>
                    </a:solidFill>
                  </a:tcPr>
                </a:tc>
                <a:tc>
                  <a:txBody>
                    <a:bodyPr/>
                    <a:lstStyle/>
                    <a:p>
                      <a:pPr algn="ctr"/>
                      <a:r>
                        <a:rPr lang="en-US" sz="1200" baseline="0" dirty="0" smtClean="0"/>
                        <a:t>PPO</a:t>
                      </a:r>
                      <a:endParaRPr lang="en-US" sz="1100" baseline="0" dirty="0" smtClean="0">
                        <a:latin typeface="Arial" panose="020B0604020202020204" pitchFamily="34" charset="0"/>
                        <a:cs typeface="Arial" panose="020B0604020202020204" pitchFamily="34" charset="0"/>
                      </a:endParaRPr>
                    </a:p>
                  </a:txBody>
                  <a:tcPr anchor="ctr">
                    <a:solidFill>
                      <a:srgbClr val="EE745D"/>
                    </a:solidFill>
                  </a:tcPr>
                </a:tc>
                <a:tc>
                  <a:txBody>
                    <a:bodyPr/>
                    <a:lstStyle/>
                    <a:p>
                      <a:pPr algn="ctr"/>
                      <a:r>
                        <a:rPr lang="en-US" sz="1200" baseline="0" dirty="0" smtClean="0"/>
                        <a:t>Minimum PPO</a:t>
                      </a:r>
                      <a:endParaRPr lang="en-US" sz="1200" baseline="0" dirty="0" smtClean="0">
                        <a:latin typeface="Arial" panose="020B0604020202020204" pitchFamily="34" charset="0"/>
                        <a:cs typeface="Arial" panose="020B0604020202020204" pitchFamily="34" charset="0"/>
                      </a:endParaRPr>
                    </a:p>
                  </a:txBody>
                  <a:tcPr anchor="ctr">
                    <a:solidFill>
                      <a:srgbClr val="EE745D"/>
                    </a:solidFill>
                  </a:tcPr>
                </a:tc>
                <a:extLst>
                  <a:ext uri="{0D108BD9-81ED-4DB2-BD59-A6C34878D82A}">
                    <a16:rowId xmlns:a16="http://schemas.microsoft.com/office/drawing/2014/main" val="1601676974"/>
                  </a:ext>
                </a:extLst>
              </a:tr>
              <a:tr h="184479">
                <a:tc gridSpan="4">
                  <a:txBody>
                    <a:bodyPr/>
                    <a:lstStyle/>
                    <a:p>
                      <a:r>
                        <a:rPr lang="en-US" sz="1000" b="1" kern="1200" dirty="0" smtClean="0">
                          <a:solidFill>
                            <a:srgbClr val="EE745D"/>
                          </a:solidFill>
                        </a:rPr>
                        <a:t>Medical In-Network</a:t>
                      </a:r>
                      <a:endParaRPr lang="en-US" sz="1000" b="1" kern="1200" dirty="0">
                        <a:solidFill>
                          <a:srgbClr val="EE745D"/>
                        </a:solidFill>
                        <a:latin typeface="Arial" panose="020B0604020202020204" pitchFamily="34" charset="0"/>
                        <a:ea typeface="+mn-ea"/>
                        <a:cs typeface="Arial" panose="020B0604020202020204" pitchFamily="34" charset="0"/>
                      </a:endParaRPr>
                    </a:p>
                  </a:txBody>
                  <a:tcPr anchor="ctr"/>
                </a:tc>
                <a:tc hMerge="1">
                  <a:txBody>
                    <a:bodyPr/>
                    <a:lstStyle/>
                    <a:p>
                      <a:pPr algn="ctr"/>
                      <a:endParaRPr lang="en-US" sz="700" dirty="0"/>
                    </a:p>
                  </a:txBody>
                  <a:tcPr anchor="ctr">
                    <a:solidFill>
                      <a:srgbClr val="F4E3F4"/>
                    </a:solidFill>
                  </a:tcPr>
                </a:tc>
                <a:tc hMerge="1">
                  <a:txBody>
                    <a:bodyPr/>
                    <a:lstStyle/>
                    <a:p>
                      <a:pPr algn="ctr"/>
                      <a:endParaRPr lang="en-US" sz="700" dirty="0"/>
                    </a:p>
                  </a:txBody>
                  <a:tcPr anchor="ctr">
                    <a:solidFill>
                      <a:srgbClr val="F4E3F4"/>
                    </a:solidFill>
                  </a:tcPr>
                </a:tc>
                <a:tc hMerge="1">
                  <a:txBody>
                    <a:bodyPr/>
                    <a:lstStyle/>
                    <a:p>
                      <a:pPr algn="ctr"/>
                      <a:endParaRPr lang="en-US" sz="700" dirty="0"/>
                    </a:p>
                  </a:txBody>
                  <a:tcPr anchor="ctr">
                    <a:solidFill>
                      <a:srgbClr val="F4E3F4"/>
                    </a:solidFill>
                  </a:tcPr>
                </a:tc>
                <a:extLst>
                  <a:ext uri="{0D108BD9-81ED-4DB2-BD59-A6C34878D82A}">
                    <a16:rowId xmlns:a16="http://schemas.microsoft.com/office/drawing/2014/main" val="1217003369"/>
                  </a:ext>
                </a:extLst>
              </a:tr>
              <a:tr h="283814">
                <a:tc>
                  <a:txBody>
                    <a:bodyPr/>
                    <a:lstStyle/>
                    <a:p>
                      <a:r>
                        <a:rPr lang="en-US" sz="1000" dirty="0" smtClean="0"/>
                        <a:t>Deductible</a:t>
                      </a:r>
                      <a:r>
                        <a:rPr lang="en-US" sz="1000" baseline="0" dirty="0" smtClean="0"/>
                        <a:t> </a:t>
                      </a:r>
                    </a:p>
                    <a:p>
                      <a:r>
                        <a:rPr lang="en-US" sz="1000" baseline="0" dirty="0" smtClean="0"/>
                        <a:t>Individual/Family</a:t>
                      </a:r>
                      <a:endParaRPr lang="en-US" sz="100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pPr algn="ctr"/>
                      <a:r>
                        <a:rPr lang="en-US" sz="1000" dirty="0" smtClean="0"/>
                        <a:t>$2,500/$5,000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$1,000/$2,000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$5,000/$10,000</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22663350"/>
                  </a:ext>
                </a:extLst>
              </a:tr>
              <a:tr h="262190">
                <a:tc>
                  <a:txBody>
                    <a:bodyPr/>
                    <a:lstStyle/>
                    <a:p>
                      <a:r>
                        <a:rPr lang="en-US" sz="1000" kern="1200" dirty="0" smtClean="0"/>
                        <a:t>HSA Seed (match)</a:t>
                      </a:r>
                      <a:endParaRPr lang="en-US" sz="10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n-US" sz="1000" dirty="0" smtClean="0"/>
                        <a:t>$500/$1,000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N/A</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N/A</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15304936"/>
                  </a:ext>
                </a:extLst>
              </a:tr>
              <a:tr h="382046">
                <a:tc>
                  <a:txBody>
                    <a:bodyPr/>
                    <a:lstStyle/>
                    <a:p>
                      <a:r>
                        <a:rPr lang="en-US" sz="1000" dirty="0" smtClean="0"/>
                        <a:t>Out-of-Pocket</a:t>
                      </a:r>
                      <a:r>
                        <a:rPr lang="en-US" sz="1000" baseline="0" dirty="0" smtClean="0"/>
                        <a:t> Maximum </a:t>
                      </a:r>
                    </a:p>
                    <a:p>
                      <a:r>
                        <a:rPr lang="en-US" sz="1000" baseline="0" dirty="0" smtClean="0"/>
                        <a:t>Individual/Family</a:t>
                      </a:r>
                      <a:endParaRPr lang="en-US" sz="100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pPr algn="ctr"/>
                      <a:r>
                        <a:rPr lang="en-US" sz="1000" dirty="0" smtClean="0"/>
                        <a:t>$4,000/$8,000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$3,250/$6,500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$8,150/$16,300</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3677161"/>
                  </a:ext>
                </a:extLst>
              </a:tr>
              <a:tr h="184479">
                <a:tc>
                  <a:txBody>
                    <a:bodyPr/>
                    <a:lstStyle/>
                    <a:p>
                      <a:r>
                        <a:rPr lang="en-US" sz="1000" dirty="0" smtClean="0"/>
                        <a:t>Coinsurance</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80%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80%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80%</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60580953"/>
                  </a:ext>
                </a:extLst>
              </a:tr>
              <a:tr h="283814">
                <a:tc>
                  <a:txBody>
                    <a:bodyPr/>
                    <a:lstStyle/>
                    <a:p>
                      <a:r>
                        <a:rPr lang="en-US" sz="1000" dirty="0" smtClean="0"/>
                        <a:t>Office Visit </a:t>
                      </a:r>
                    </a:p>
                    <a:p>
                      <a:r>
                        <a:rPr lang="en-US" sz="1000" dirty="0" smtClean="0"/>
                        <a:t>PCP/Specialist</a:t>
                      </a:r>
                      <a:endParaRPr lang="en-US" sz="100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pPr algn="ctr"/>
                      <a:r>
                        <a:rPr lang="en-US" sz="1000" dirty="0" smtClean="0"/>
                        <a:t>80% after deductible</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$30/$50 copay,</a:t>
                      </a:r>
                      <a:r>
                        <a:rPr lang="en-US" sz="1000" baseline="0" dirty="0" smtClean="0"/>
                        <a:t> No deductible</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$40/$80 copay,</a:t>
                      </a:r>
                      <a:r>
                        <a:rPr lang="en-US" sz="1000" baseline="0" dirty="0" smtClean="0"/>
                        <a:t> No deductible</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81279528"/>
                  </a:ext>
                </a:extLst>
              </a:tr>
              <a:tr h="275073">
                <a:tc>
                  <a:txBody>
                    <a:bodyPr/>
                    <a:lstStyle/>
                    <a:p>
                      <a:r>
                        <a:rPr lang="en-US" sz="1000" dirty="0" smtClean="0"/>
                        <a:t>Inpatient/Outpatient</a:t>
                      </a:r>
                      <a:r>
                        <a:rPr lang="en-US" sz="1000" baseline="0" dirty="0" smtClean="0"/>
                        <a:t> Hospital</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80% after deductible</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80% after deductible</a:t>
                      </a:r>
                      <a:endParaRPr lang="en-US" sz="1000" dirty="0" smtClean="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80% after deductible</a:t>
                      </a:r>
                      <a:endParaRPr lang="en-US" sz="1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40117517"/>
                  </a:ext>
                </a:extLst>
              </a:tr>
              <a:tr h="240523">
                <a:tc>
                  <a:txBody>
                    <a:bodyPr/>
                    <a:lstStyle/>
                    <a:p>
                      <a:r>
                        <a:rPr lang="en-US" sz="1000" dirty="0" smtClean="0"/>
                        <a:t>Emergency Room</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80% after deductible</a:t>
                      </a:r>
                      <a:endParaRPr lang="en-US" sz="1000" dirty="0" smtClean="0">
                        <a:latin typeface="Arial" panose="020B0604020202020204" pitchFamily="34" charset="0"/>
                        <a:cs typeface="Arial" panose="020B0604020202020204" pitchFamily="34" charset="0"/>
                      </a:endParaRPr>
                    </a:p>
                  </a:txBody>
                  <a:tcPr anchor="ctr"/>
                </a:tc>
                <a:tc>
                  <a:txBody>
                    <a:bodyPr/>
                    <a:lstStyle/>
                    <a:p>
                      <a:pPr algn="ctr"/>
                      <a:r>
                        <a:rPr lang="en-US" sz="1000" dirty="0" smtClean="0"/>
                        <a:t>$100 copay after deductible</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$200 copay after deductible</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94510637"/>
                  </a:ext>
                </a:extLst>
              </a:tr>
              <a:tr h="240523">
                <a:tc gridSpan="4">
                  <a:txBody>
                    <a:bodyPr/>
                    <a:lstStyle/>
                    <a:p>
                      <a:r>
                        <a:rPr lang="en-US" sz="1000" b="1" dirty="0" smtClean="0">
                          <a:solidFill>
                            <a:srgbClr val="EE745D"/>
                          </a:solidFill>
                        </a:rPr>
                        <a:t>Medical Out-of-Network</a:t>
                      </a:r>
                      <a:endParaRPr lang="en-US" sz="1000" b="1" dirty="0">
                        <a:solidFill>
                          <a:srgbClr val="EE745D"/>
                        </a:solidFill>
                        <a:latin typeface="Arial" panose="020B0604020202020204" pitchFamily="34" charset="0"/>
                        <a:cs typeface="Arial" panose="020B0604020202020204" pitchFamily="34" charset="0"/>
                      </a:endParaRPr>
                    </a:p>
                  </a:txBody>
                  <a:tcPr anchor="ctr"/>
                </a:tc>
                <a:tc hMerge="1">
                  <a:txBody>
                    <a:bodyPr/>
                    <a:lstStyle/>
                    <a:p>
                      <a:pPr algn="ctr"/>
                      <a:endParaRPr lang="en-US" sz="900" dirty="0"/>
                    </a:p>
                  </a:txBody>
                  <a:tcPr anchor="ctr">
                    <a:solidFill>
                      <a:srgbClr val="FAF1FA"/>
                    </a:solidFill>
                  </a:tcPr>
                </a:tc>
                <a:tc hMerge="1">
                  <a:txBody>
                    <a:bodyPr/>
                    <a:lstStyle/>
                    <a:p>
                      <a:pPr algn="ctr"/>
                      <a:endParaRPr lang="en-US" sz="700" dirty="0"/>
                    </a:p>
                  </a:txBody>
                  <a:tcPr anchor="ctr">
                    <a:solidFill>
                      <a:srgbClr val="FAF1FA"/>
                    </a:solidFill>
                  </a:tcPr>
                </a:tc>
                <a:tc hMerge="1">
                  <a:txBody>
                    <a:bodyPr/>
                    <a:lstStyle/>
                    <a:p>
                      <a:pPr algn="ctr"/>
                      <a:endParaRPr lang="en-US" sz="700" dirty="0"/>
                    </a:p>
                  </a:txBody>
                  <a:tcPr anchor="ctr">
                    <a:solidFill>
                      <a:srgbClr val="FAF1FA"/>
                    </a:solidFill>
                  </a:tcPr>
                </a:tc>
                <a:extLst>
                  <a:ext uri="{0D108BD9-81ED-4DB2-BD59-A6C34878D82A}">
                    <a16:rowId xmlns:a16="http://schemas.microsoft.com/office/drawing/2014/main" val="3700039886"/>
                  </a:ext>
                </a:extLst>
              </a:tr>
              <a:tr h="240523">
                <a:tc>
                  <a:txBody>
                    <a:bodyPr/>
                    <a:lstStyle/>
                    <a:p>
                      <a:r>
                        <a:rPr lang="en-US" sz="1000" dirty="0" smtClean="0"/>
                        <a:t>Deductible</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$5,000/$10,000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$2,000/$4,000</a:t>
                      </a:r>
                      <a:endParaRPr lang="en-US" sz="1000" dirty="0">
                        <a:latin typeface="Arial" panose="020B0604020202020204" pitchFamily="34" charset="0"/>
                        <a:cs typeface="Arial" panose="020B0604020202020204" pitchFamily="34" charset="0"/>
                      </a:endParaRPr>
                    </a:p>
                  </a:txBody>
                  <a:tcPr anchor="ctr"/>
                </a:tc>
                <a:tc rowSpan="3">
                  <a:txBody>
                    <a:bodyPr/>
                    <a:lstStyle/>
                    <a:p>
                      <a:pPr algn="ctr"/>
                      <a:r>
                        <a:rPr lang="en-US" sz="1000" dirty="0" smtClean="0"/>
                        <a:t>Out-of-Network</a:t>
                      </a:r>
                      <a:r>
                        <a:rPr lang="en-US" sz="1000" baseline="0" dirty="0" smtClean="0"/>
                        <a:t> not covered</a:t>
                      </a:r>
                      <a:endParaRPr lang="en-US" sz="1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99033208"/>
                  </a:ext>
                </a:extLst>
              </a:tr>
              <a:tr h="240523">
                <a:tc>
                  <a:txBody>
                    <a:bodyPr/>
                    <a:lstStyle/>
                    <a:p>
                      <a:r>
                        <a:rPr lang="en-US" sz="1000" dirty="0" smtClean="0"/>
                        <a:t>Coinsurance</a:t>
                      </a:r>
                      <a:endParaRPr lang="en-US" sz="1000" dirty="0">
                        <a:latin typeface="Arial" panose="020B0604020202020204" pitchFamily="34" charset="0"/>
                        <a:cs typeface="Arial" panose="020B0604020202020204" pitchFamily="34" charset="0"/>
                      </a:endParaRPr>
                    </a:p>
                  </a:txBody>
                  <a:tcPr anchor="ctr"/>
                </a:tc>
                <a:tc>
                  <a:txBody>
                    <a:bodyPr/>
                    <a:lstStyle/>
                    <a:p>
                      <a:pPr algn="ctr"/>
                      <a:endParaRPr lang="en-US" sz="1000" dirty="0">
                        <a:latin typeface="Arial" panose="020B0604020202020204" pitchFamily="34" charset="0"/>
                        <a:cs typeface="Arial" panose="020B0604020202020204" pitchFamily="34" charset="0"/>
                      </a:endParaRPr>
                    </a:p>
                  </a:txBody>
                  <a:tcPr anchor="ctr"/>
                </a:tc>
                <a:tc>
                  <a:txBody>
                    <a:bodyPr/>
                    <a:lstStyle/>
                    <a:p>
                      <a:pPr algn="ctr"/>
                      <a:endParaRPr lang="en-US" sz="1000" dirty="0">
                        <a:latin typeface="Arial" panose="020B0604020202020204" pitchFamily="34" charset="0"/>
                        <a:cs typeface="Arial" panose="020B0604020202020204" pitchFamily="34" charset="0"/>
                      </a:endParaRPr>
                    </a:p>
                  </a:txBody>
                  <a:tcPr anchor="ctr"/>
                </a:tc>
                <a:tc vMerge="1">
                  <a:txBody>
                    <a:bodyPr/>
                    <a:lstStyle/>
                    <a:p>
                      <a:pPr algn="ctr"/>
                      <a:endParaRPr lang="en-US" sz="700" dirty="0"/>
                    </a:p>
                  </a:txBody>
                  <a:tcPr anchor="ctr">
                    <a:solidFill>
                      <a:srgbClr val="FAF1FA"/>
                    </a:solidFill>
                  </a:tcPr>
                </a:tc>
                <a:extLst>
                  <a:ext uri="{0D108BD9-81ED-4DB2-BD59-A6C34878D82A}">
                    <a16:rowId xmlns:a16="http://schemas.microsoft.com/office/drawing/2014/main" val="1688529464"/>
                  </a:ext>
                </a:extLst>
              </a:tr>
              <a:tr h="240523">
                <a:tc>
                  <a:txBody>
                    <a:bodyPr/>
                    <a:lstStyle/>
                    <a:p>
                      <a:r>
                        <a:rPr lang="en-US" sz="1000" dirty="0" smtClean="0"/>
                        <a:t>Out-of-Pocket</a:t>
                      </a:r>
                      <a:r>
                        <a:rPr lang="en-US" sz="1000" baseline="0" dirty="0" smtClean="0"/>
                        <a:t> Maximum</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$10,000/$20,000</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smtClean="0"/>
                        <a:t>$6,000/$12,000</a:t>
                      </a:r>
                      <a:endParaRPr lang="en-US" sz="1000" dirty="0">
                        <a:latin typeface="Arial" panose="020B0604020202020204" pitchFamily="34" charset="0"/>
                        <a:cs typeface="Arial" panose="020B0604020202020204" pitchFamily="34" charset="0"/>
                      </a:endParaRPr>
                    </a:p>
                  </a:txBody>
                  <a:tcPr anchor="ctr"/>
                </a:tc>
                <a:tc vMerge="1">
                  <a:txBody>
                    <a:bodyPr/>
                    <a:lstStyle/>
                    <a:p>
                      <a:pPr algn="ctr"/>
                      <a:endParaRPr lang="en-US" sz="700" dirty="0"/>
                    </a:p>
                  </a:txBody>
                  <a:tcPr anchor="ctr">
                    <a:solidFill>
                      <a:srgbClr val="F4E3F4"/>
                    </a:solidFill>
                  </a:tcPr>
                </a:tc>
                <a:extLst>
                  <a:ext uri="{0D108BD9-81ED-4DB2-BD59-A6C34878D82A}">
                    <a16:rowId xmlns:a16="http://schemas.microsoft.com/office/drawing/2014/main" val="2803565241"/>
                  </a:ext>
                </a:extLst>
              </a:tr>
              <a:tr h="184479">
                <a:tc gridSpan="4">
                  <a:txBody>
                    <a:bodyPr/>
                    <a:lstStyle/>
                    <a:p>
                      <a:r>
                        <a:rPr lang="en-US" sz="1000" b="1" dirty="0" smtClean="0">
                          <a:solidFill>
                            <a:srgbClr val="EE745D"/>
                          </a:solidFill>
                        </a:rPr>
                        <a:t>Pharmacy</a:t>
                      </a:r>
                      <a:endParaRPr lang="en-US" sz="1000" b="1" dirty="0">
                        <a:solidFill>
                          <a:srgbClr val="EE745D"/>
                        </a:solidFill>
                        <a:latin typeface="Arial" panose="020B0604020202020204" pitchFamily="34" charset="0"/>
                        <a:cs typeface="Arial" panose="020B0604020202020204" pitchFamily="34" charset="0"/>
                      </a:endParaRPr>
                    </a:p>
                  </a:txBody>
                  <a:tcPr anchor="ctr"/>
                </a:tc>
                <a:tc hMerge="1">
                  <a:txBody>
                    <a:bodyPr/>
                    <a:lstStyle/>
                    <a:p>
                      <a:endParaRPr lang="en-US" sz="900" dirty="0"/>
                    </a:p>
                  </a:txBody>
                  <a:tcPr/>
                </a:tc>
                <a:tc hMerge="1">
                  <a:txBody>
                    <a:bodyPr/>
                    <a:lstStyle/>
                    <a:p>
                      <a:endParaRPr lang="en-US" sz="900" dirty="0"/>
                    </a:p>
                  </a:txBody>
                  <a:tcPr/>
                </a:tc>
                <a:tc hMerge="1">
                  <a:txBody>
                    <a:bodyPr/>
                    <a:lstStyle/>
                    <a:p>
                      <a:endParaRPr lang="en-US" sz="1050" b="1" dirty="0"/>
                    </a:p>
                  </a:txBody>
                  <a:tcPr anchor="ctr">
                    <a:solidFill>
                      <a:srgbClr val="FAF1FA"/>
                    </a:solidFill>
                  </a:tcPr>
                </a:tc>
                <a:extLst>
                  <a:ext uri="{0D108BD9-81ED-4DB2-BD59-A6C34878D82A}">
                    <a16:rowId xmlns:a16="http://schemas.microsoft.com/office/drawing/2014/main" val="3295896149"/>
                  </a:ext>
                </a:extLst>
              </a:tr>
              <a:tr h="334060">
                <a:tc>
                  <a:txBody>
                    <a:bodyPr/>
                    <a:lstStyle/>
                    <a:p>
                      <a:pPr lvl="0"/>
                      <a:r>
                        <a:rPr lang="en-US" sz="1000" dirty="0" smtClean="0"/>
                        <a:t>Generic</a:t>
                      </a:r>
                      <a:endParaRPr lang="en-US" sz="1000" b="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r>
                        <a:rPr lang="en-US" sz="1000" dirty="0" smtClean="0"/>
                        <a:t>$10/$20 after deductible </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$10/$20,</a:t>
                      </a:r>
                      <a:r>
                        <a:rPr lang="en-US" sz="1000" baseline="0" dirty="0" smtClean="0"/>
                        <a:t> No</a:t>
                      </a:r>
                      <a:r>
                        <a:rPr lang="en-US" sz="1000" dirty="0" smtClean="0"/>
                        <a:t> deductible </a:t>
                      </a:r>
                      <a:endParaRPr lang="en-US" sz="1000" dirty="0" smtClean="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$10/$20,</a:t>
                      </a:r>
                      <a:r>
                        <a:rPr lang="en-US" sz="1000" baseline="0" dirty="0" smtClean="0"/>
                        <a:t> No </a:t>
                      </a:r>
                      <a:r>
                        <a:rPr lang="en-US" sz="1000" dirty="0" smtClean="0"/>
                        <a:t>deductible </a:t>
                      </a:r>
                      <a:endParaRPr lang="en-US" sz="1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72542733"/>
                  </a:ext>
                </a:extLst>
              </a:tr>
              <a:tr h="345080">
                <a:tc>
                  <a:txBody>
                    <a:bodyPr/>
                    <a:lstStyle/>
                    <a:p>
                      <a:pPr lvl="0"/>
                      <a:r>
                        <a:rPr lang="en-US" sz="1000" dirty="0" smtClean="0"/>
                        <a:t>Preferred Brand</a:t>
                      </a:r>
                      <a:endParaRPr lang="en-US" sz="1000" dirty="0">
                        <a:solidFill>
                          <a:schemeClr val="accent4">
                            <a:lumMod val="10000"/>
                          </a:schemeClr>
                        </a:solidFill>
                        <a:latin typeface="Arial" panose="020B0604020202020204" pitchFamily="34" charset="0"/>
                        <a:cs typeface="Arial" panose="020B0604020202020204" pitchFamily="34" charset="0"/>
                      </a:endParaRPr>
                    </a:p>
                  </a:txBody>
                  <a:tcPr anchor="ctr"/>
                </a:tc>
                <a:tc>
                  <a:txBody>
                    <a:bodyPr/>
                    <a:lstStyle/>
                    <a:p>
                      <a:r>
                        <a:rPr lang="en-US" sz="1000" dirty="0" smtClean="0"/>
                        <a:t>$50/$100 after deductible</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$50/$100,</a:t>
                      </a:r>
                      <a:r>
                        <a:rPr lang="en-US" sz="1000" baseline="0" dirty="0" smtClean="0"/>
                        <a:t> </a:t>
                      </a:r>
                      <a:r>
                        <a:rPr lang="en-US" sz="1000" dirty="0" smtClean="0"/>
                        <a:t>No deductible</a:t>
                      </a:r>
                      <a:endParaRPr lang="en-US" sz="1000" dirty="0" smtClean="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$50/$100,</a:t>
                      </a:r>
                      <a:r>
                        <a:rPr lang="en-US" sz="1000" baseline="0" dirty="0" smtClean="0"/>
                        <a:t> No </a:t>
                      </a:r>
                      <a:r>
                        <a:rPr lang="en-US" sz="1000" dirty="0" smtClean="0"/>
                        <a:t>deductible</a:t>
                      </a:r>
                      <a:endParaRPr lang="en-US" sz="1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4048455"/>
                  </a:ext>
                </a:extLst>
              </a:tr>
              <a:tr h="315686">
                <a:tc>
                  <a:txBody>
                    <a:bodyPr/>
                    <a:lstStyle/>
                    <a:p>
                      <a:pPr marL="0" lvl="0" algn="l" defTabSz="914400" rtl="0" eaLnBrk="1" latinLnBrk="0" hangingPunct="1"/>
                      <a:r>
                        <a:rPr lang="en-US" sz="1000" kern="1200" dirty="0" smtClean="0"/>
                        <a:t>Non-Preferred Brand</a:t>
                      </a:r>
                      <a:endParaRPr lang="en-US" sz="10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r>
                        <a:rPr lang="en-US" sz="1000" dirty="0" smtClean="0"/>
                        <a:t>$75/$150 after deductible</a:t>
                      </a:r>
                      <a:endParaRPr lang="en-US" sz="10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$75/$150,</a:t>
                      </a:r>
                      <a:r>
                        <a:rPr lang="en-US" sz="1000" baseline="0" dirty="0" smtClean="0"/>
                        <a:t> No </a:t>
                      </a:r>
                      <a:r>
                        <a:rPr lang="en-US" sz="1000" dirty="0" smtClean="0"/>
                        <a:t>deductible</a:t>
                      </a:r>
                      <a:endParaRPr lang="en-US" sz="1000" dirty="0" smtClean="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$75/$150,</a:t>
                      </a:r>
                      <a:r>
                        <a:rPr lang="en-US" sz="1000" baseline="0" dirty="0" smtClean="0"/>
                        <a:t> No </a:t>
                      </a:r>
                      <a:r>
                        <a:rPr lang="en-US" sz="1000" dirty="0" smtClean="0"/>
                        <a:t>deductible</a:t>
                      </a:r>
                      <a:endParaRPr lang="en-US" sz="100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1360232"/>
                  </a:ext>
                </a:extLst>
              </a:tr>
            </a:tbl>
          </a:graphicData>
        </a:graphic>
      </p:graphicFrame>
      <p:pic>
        <p:nvPicPr>
          <p:cNvPr id="4" name="Picture 3"/>
          <p:cNvPicPr>
            <a:picLocks noChangeAspect="1"/>
          </p:cNvPicPr>
          <p:nvPr/>
        </p:nvPicPr>
        <p:blipFill>
          <a:blip r:embed="rId3"/>
          <a:stretch>
            <a:fillRect/>
          </a:stretch>
        </p:blipFill>
        <p:spPr>
          <a:xfrm>
            <a:off x="7551174" y="6288837"/>
            <a:ext cx="1516045" cy="440188"/>
          </a:xfrm>
          <a:prstGeom prst="rect">
            <a:avLst/>
          </a:prstGeom>
        </p:spPr>
      </p:pic>
    </p:spTree>
    <p:custDataLst>
      <p:tags r:id="rId1"/>
    </p:custDataLst>
    <p:extLst>
      <p:ext uri="{BB962C8B-B14F-4D97-AF65-F5344CB8AC3E}">
        <p14:creationId xmlns:p14="http://schemas.microsoft.com/office/powerpoint/2010/main" val="2688484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26F1FDF2-9042-4EE4-A335-B60BF21FB517}" type="slidenum">
              <a:rPr lang="en-US" smtClean="0"/>
              <a:pPr/>
              <a:t>9</a:t>
            </a:fld>
            <a:endParaRPr lang="en-US" dirty="0"/>
          </a:p>
        </p:txBody>
      </p:sp>
      <p:sp>
        <p:nvSpPr>
          <p:cNvPr id="4" name="Title 3"/>
          <p:cNvSpPr>
            <a:spLocks noGrp="1"/>
          </p:cNvSpPr>
          <p:nvPr>
            <p:ph type="title"/>
          </p:nvPr>
        </p:nvSpPr>
        <p:spPr/>
        <p:txBody>
          <a:bodyPr/>
          <a:lstStyle/>
          <a:p>
            <a:r>
              <a:rPr lang="en-US" dirty="0" smtClean="0"/>
              <a:t>Medical Plans Bi-weekly Contributions Non Tobacco</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13959661"/>
              </p:ext>
            </p:extLst>
          </p:nvPr>
        </p:nvGraphicFramePr>
        <p:xfrm>
          <a:off x="1300566" y="1387151"/>
          <a:ext cx="5947282" cy="2099705"/>
        </p:xfrm>
        <a:graphic>
          <a:graphicData uri="http://schemas.openxmlformats.org/drawingml/2006/table">
            <a:tbl>
              <a:tblPr firstRow="1" bandRow="1">
                <a:tableStyleId>{6E25E649-3F16-4E02-A733-19D2CDBF48F0}</a:tableStyleId>
              </a:tblPr>
              <a:tblGrid>
                <a:gridCol w="2288858">
                  <a:extLst>
                    <a:ext uri="{9D8B030D-6E8A-4147-A177-3AD203B41FA5}">
                      <a16:colId xmlns:a16="http://schemas.microsoft.com/office/drawing/2014/main" val="2123427575"/>
                    </a:ext>
                  </a:extLst>
                </a:gridCol>
                <a:gridCol w="807120">
                  <a:extLst>
                    <a:ext uri="{9D8B030D-6E8A-4147-A177-3AD203B41FA5}">
                      <a16:colId xmlns:a16="http://schemas.microsoft.com/office/drawing/2014/main" val="2982929110"/>
                    </a:ext>
                  </a:extLst>
                </a:gridCol>
                <a:gridCol w="1238086">
                  <a:extLst>
                    <a:ext uri="{9D8B030D-6E8A-4147-A177-3AD203B41FA5}">
                      <a16:colId xmlns:a16="http://schemas.microsoft.com/office/drawing/2014/main" val="3039943349"/>
                    </a:ext>
                  </a:extLst>
                </a:gridCol>
                <a:gridCol w="1613218">
                  <a:extLst>
                    <a:ext uri="{9D8B030D-6E8A-4147-A177-3AD203B41FA5}">
                      <a16:colId xmlns:a16="http://schemas.microsoft.com/office/drawing/2014/main" val="1968277543"/>
                    </a:ext>
                  </a:extLst>
                </a:gridCol>
              </a:tblGrid>
              <a:tr h="358981">
                <a:tc>
                  <a:txBody>
                    <a:bodyPr/>
                    <a:lstStyle/>
                    <a:p>
                      <a:r>
                        <a:rPr lang="en-US" sz="1400" dirty="0" smtClean="0">
                          <a:solidFill>
                            <a:schemeClr val="bg1"/>
                          </a:solidFill>
                          <a:effectLst/>
                          <a:latin typeface="Calibri" panose="020F0502020204030204" pitchFamily="34" charset="0"/>
                          <a:ea typeface="Calibri" panose="020F0502020204030204" pitchFamily="34" charset="0"/>
                        </a:rPr>
                        <a:t>30-40 hours per week</a:t>
                      </a:r>
                      <a:endParaRPr 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400" dirty="0" smtClean="0"/>
                        <a:t>HSA</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PPO</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Minimum PPO</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781726"/>
                  </a:ext>
                </a:extLst>
              </a:tr>
              <a:tr h="304239">
                <a:tc gridSpan="4">
                  <a:txBody>
                    <a:bodyPr/>
                    <a:lstStyle/>
                    <a:p>
                      <a:r>
                        <a:rPr lang="en-US" sz="1400" b="1" dirty="0" smtClean="0">
                          <a:solidFill>
                            <a:srgbClr val="EE745D"/>
                          </a:solidFill>
                        </a:rPr>
                        <a:t>Coverage Category </a:t>
                      </a:r>
                      <a:endParaRPr lang="en-US" sz="1400" b="1" dirty="0">
                        <a:solidFill>
                          <a:srgbClr val="EE745D"/>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8799755"/>
                  </a:ext>
                </a:extLst>
              </a:tr>
              <a:tr h="358981">
                <a:tc>
                  <a:txBody>
                    <a:bodyPr/>
                    <a:lstStyle/>
                    <a:p>
                      <a:r>
                        <a:rPr lang="en-US" sz="1400" dirty="0" smtClean="0"/>
                        <a:t>Employee Only</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$26.82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$72.41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$8.04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600630"/>
                  </a:ext>
                </a:extLst>
              </a:tr>
              <a:tr h="358981">
                <a:tc>
                  <a:txBody>
                    <a:bodyPr/>
                    <a:lstStyle/>
                    <a:p>
                      <a:r>
                        <a:rPr lang="en-US" sz="1400" dirty="0" smtClean="0"/>
                        <a:t>Employee + Child(</a:t>
                      </a:r>
                      <a:r>
                        <a:rPr lang="en-US" sz="1400" dirty="0" err="1" smtClean="0"/>
                        <a:t>ren</a:t>
                      </a:r>
                      <a:r>
                        <a:rPr lang="en-US" sz="1400" dirty="0" smtClean="0"/>
                        <a:t>)</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$94.29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$254.58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$28.29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40901269"/>
                  </a:ext>
                </a:extLst>
              </a:tr>
              <a:tr h="358981">
                <a:tc>
                  <a:txBody>
                    <a:bodyPr/>
                    <a:lstStyle/>
                    <a:p>
                      <a:r>
                        <a:rPr lang="en-US" sz="1400" dirty="0" smtClean="0"/>
                        <a:t>Employee + Spouse</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$106.90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$288.63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$32.07</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014298104"/>
                  </a:ext>
                </a:extLst>
              </a:tr>
              <a:tr h="358981">
                <a:tc>
                  <a:txBody>
                    <a:bodyPr/>
                    <a:lstStyle/>
                    <a:p>
                      <a:r>
                        <a:rPr lang="en-US" sz="1400" dirty="0" smtClean="0"/>
                        <a:t>Employee + Family</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$134.09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$362.03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$40.23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2008623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28735354"/>
              </p:ext>
            </p:extLst>
          </p:nvPr>
        </p:nvGraphicFramePr>
        <p:xfrm>
          <a:off x="1300566" y="3767496"/>
          <a:ext cx="5947282" cy="1974210"/>
        </p:xfrm>
        <a:graphic>
          <a:graphicData uri="http://schemas.openxmlformats.org/drawingml/2006/table">
            <a:tbl>
              <a:tblPr firstRow="1" bandRow="1">
                <a:tableStyleId>{6E25E649-3F16-4E02-A733-19D2CDBF48F0}</a:tableStyleId>
              </a:tblPr>
              <a:tblGrid>
                <a:gridCol w="2288858">
                  <a:extLst>
                    <a:ext uri="{9D8B030D-6E8A-4147-A177-3AD203B41FA5}">
                      <a16:colId xmlns:a16="http://schemas.microsoft.com/office/drawing/2014/main" val="2123427575"/>
                    </a:ext>
                  </a:extLst>
                </a:gridCol>
                <a:gridCol w="807120">
                  <a:extLst>
                    <a:ext uri="{9D8B030D-6E8A-4147-A177-3AD203B41FA5}">
                      <a16:colId xmlns:a16="http://schemas.microsoft.com/office/drawing/2014/main" val="2982929110"/>
                    </a:ext>
                  </a:extLst>
                </a:gridCol>
                <a:gridCol w="1238086">
                  <a:extLst>
                    <a:ext uri="{9D8B030D-6E8A-4147-A177-3AD203B41FA5}">
                      <a16:colId xmlns:a16="http://schemas.microsoft.com/office/drawing/2014/main" val="3039943349"/>
                    </a:ext>
                  </a:extLst>
                </a:gridCol>
                <a:gridCol w="1613218">
                  <a:extLst>
                    <a:ext uri="{9D8B030D-6E8A-4147-A177-3AD203B41FA5}">
                      <a16:colId xmlns:a16="http://schemas.microsoft.com/office/drawing/2014/main" val="1968277543"/>
                    </a:ext>
                  </a:extLst>
                </a:gridCol>
              </a:tblGrid>
              <a:tr h="333882">
                <a:tc>
                  <a:txBody>
                    <a:bodyPr/>
                    <a:lstStyle/>
                    <a:p>
                      <a:r>
                        <a:rPr lang="en-US" sz="1400" dirty="0" smtClean="0">
                          <a:solidFill>
                            <a:schemeClr val="bg1"/>
                          </a:solidFill>
                          <a:effectLst/>
                          <a:latin typeface="Calibri" panose="020F0502020204030204" pitchFamily="34" charset="0"/>
                          <a:ea typeface="Calibri" panose="020F0502020204030204" pitchFamily="34" charset="0"/>
                        </a:rPr>
                        <a:t>24-29 hours per week</a:t>
                      </a:r>
                      <a:endParaRPr lang="en-US" sz="140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sz="1400" dirty="0" smtClean="0"/>
                        <a:t>HSA</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PPO</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t>Minimum PPO</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781726"/>
                  </a:ext>
                </a:extLst>
              </a:tr>
              <a:tr h="274424">
                <a:tc gridSpan="4">
                  <a:txBody>
                    <a:bodyPr/>
                    <a:lstStyle/>
                    <a:p>
                      <a:r>
                        <a:rPr lang="en-US" sz="1400" b="1" dirty="0" smtClean="0">
                          <a:solidFill>
                            <a:srgbClr val="EE745D"/>
                          </a:solidFill>
                        </a:rPr>
                        <a:t>Coverage Category </a:t>
                      </a:r>
                      <a:endParaRPr lang="en-US" sz="1400" b="1" dirty="0">
                        <a:solidFill>
                          <a:srgbClr val="EE745D"/>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8799755"/>
                  </a:ext>
                </a:extLst>
              </a:tr>
              <a:tr h="333882">
                <a:tc>
                  <a:txBody>
                    <a:bodyPr/>
                    <a:lstStyle/>
                    <a:p>
                      <a:r>
                        <a:rPr lang="en-US" sz="1400" dirty="0" smtClean="0"/>
                        <a:t>Employee Only</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$122.75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$146.57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$8.04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8600630"/>
                  </a:ext>
                </a:extLst>
              </a:tr>
              <a:tr h="333882">
                <a:tc>
                  <a:txBody>
                    <a:bodyPr/>
                    <a:lstStyle/>
                    <a:p>
                      <a:r>
                        <a:rPr lang="en-US" sz="1400" dirty="0" smtClean="0"/>
                        <a:t>Employee + Child(</a:t>
                      </a:r>
                      <a:r>
                        <a:rPr lang="en-US" sz="1400" dirty="0" err="1" smtClean="0"/>
                        <a:t>ren</a:t>
                      </a:r>
                      <a:r>
                        <a:rPr lang="en-US" sz="1400" dirty="0" smtClean="0"/>
                        <a:t>)</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$323.21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$351.40</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$251.05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40901269"/>
                  </a:ext>
                </a:extLst>
              </a:tr>
              <a:tr h="333882">
                <a:tc>
                  <a:txBody>
                    <a:bodyPr/>
                    <a:lstStyle/>
                    <a:p>
                      <a:r>
                        <a:rPr lang="en-US" sz="1400" dirty="0" smtClean="0"/>
                        <a:t>Employee + Spouse</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$358.44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$388.39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$280.09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014298104"/>
                  </a:ext>
                </a:extLst>
              </a:tr>
              <a:tr h="333882">
                <a:tc>
                  <a:txBody>
                    <a:bodyPr/>
                    <a:lstStyle/>
                    <a:p>
                      <a:r>
                        <a:rPr lang="en-US" sz="1400" dirty="0" smtClean="0"/>
                        <a:t>Employee + Family</a:t>
                      </a:r>
                      <a:endParaRPr lang="en-US" sz="1400" dirty="0">
                        <a:latin typeface="Arial" panose="020B0604020202020204" pitchFamily="34" charset="0"/>
                        <a:cs typeface="Arial" panose="020B0604020202020204" pitchFamily="34" charset="0"/>
                      </a:endParaRPr>
                    </a:p>
                  </a:txBody>
                  <a:tcPr/>
                </a:tc>
                <a:tc>
                  <a:txBody>
                    <a:bodyPr/>
                    <a:lstStyle/>
                    <a:p>
                      <a:pPr algn="ctr" fontAlgn="ctr"/>
                      <a:r>
                        <a:rPr lang="en-US" sz="1400" u="none" strike="noStrike" dirty="0" smtClean="0">
                          <a:effectLst/>
                        </a:rPr>
                        <a:t>$512.05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$554.85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u="none" strike="noStrike" dirty="0" smtClean="0">
                          <a:effectLst/>
                        </a:rPr>
                        <a:t>$410.86 </a:t>
                      </a:r>
                      <a:endParaRPr lang="en-US" sz="1400" b="1" i="0" u="none" strike="noStrike" dirty="0">
                        <a:solidFill>
                          <a:srgbClr val="00549F"/>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20086239"/>
                  </a:ext>
                </a:extLst>
              </a:tr>
            </a:tbl>
          </a:graphicData>
        </a:graphic>
      </p:graphicFrame>
      <p:pic>
        <p:nvPicPr>
          <p:cNvPr id="7" name="Picture 6"/>
          <p:cNvPicPr>
            <a:picLocks noChangeAspect="1"/>
          </p:cNvPicPr>
          <p:nvPr/>
        </p:nvPicPr>
        <p:blipFill>
          <a:blip r:embed="rId3"/>
          <a:stretch>
            <a:fillRect/>
          </a:stretch>
        </p:blipFill>
        <p:spPr>
          <a:xfrm>
            <a:off x="7551174" y="6288837"/>
            <a:ext cx="1516045" cy="440188"/>
          </a:xfrm>
          <a:prstGeom prst="rect">
            <a:avLst/>
          </a:prstGeom>
        </p:spPr>
      </p:pic>
      <p:sp>
        <p:nvSpPr>
          <p:cNvPr id="2" name="TextBox 1"/>
          <p:cNvSpPr txBox="1"/>
          <p:nvPr/>
        </p:nvSpPr>
        <p:spPr>
          <a:xfrm>
            <a:off x="1382486" y="5822291"/>
            <a:ext cx="5865362" cy="400110"/>
          </a:xfrm>
          <a:prstGeom prst="rect">
            <a:avLst/>
          </a:prstGeom>
          <a:noFill/>
        </p:spPr>
        <p:txBody>
          <a:bodyPr wrap="square" rtlCol="0">
            <a:spAutoFit/>
          </a:bodyPr>
          <a:lstStyle/>
          <a:p>
            <a:r>
              <a:rPr lang="en-US" sz="1000" dirty="0" smtClean="0">
                <a:solidFill>
                  <a:schemeClr val="accent4">
                    <a:lumMod val="50000"/>
                  </a:schemeClr>
                </a:solidFill>
              </a:rPr>
              <a:t>If </a:t>
            </a:r>
            <a:r>
              <a:rPr lang="en-US" sz="1000" dirty="0">
                <a:solidFill>
                  <a:schemeClr val="accent4">
                    <a:lumMod val="50000"/>
                  </a:schemeClr>
                </a:solidFill>
              </a:rPr>
              <a:t>your spouse or domestic partner works and </a:t>
            </a:r>
            <a:r>
              <a:rPr lang="en-US" sz="1000" dirty="0" smtClean="0">
                <a:solidFill>
                  <a:schemeClr val="accent4">
                    <a:lumMod val="50000"/>
                  </a:schemeClr>
                </a:solidFill>
              </a:rPr>
              <a:t>has access </a:t>
            </a:r>
            <a:r>
              <a:rPr lang="en-US" sz="1000" dirty="0">
                <a:solidFill>
                  <a:schemeClr val="accent4">
                    <a:lumMod val="50000"/>
                  </a:schemeClr>
                </a:solidFill>
              </a:rPr>
              <a:t>to coverage through their employer, they are</a:t>
            </a:r>
          </a:p>
          <a:p>
            <a:r>
              <a:rPr lang="en-US" sz="1000" dirty="0" smtClean="0">
                <a:solidFill>
                  <a:schemeClr val="accent4">
                    <a:lumMod val="50000"/>
                  </a:schemeClr>
                </a:solidFill>
              </a:rPr>
              <a:t>not </a:t>
            </a:r>
            <a:r>
              <a:rPr lang="en-US" sz="1000" dirty="0">
                <a:solidFill>
                  <a:schemeClr val="accent4">
                    <a:lumMod val="50000"/>
                  </a:schemeClr>
                </a:solidFill>
              </a:rPr>
              <a:t>eligible as a dependent on </a:t>
            </a:r>
            <a:r>
              <a:rPr lang="en-US" sz="1000" dirty="0" err="1">
                <a:solidFill>
                  <a:schemeClr val="accent4">
                    <a:lumMod val="50000"/>
                  </a:schemeClr>
                </a:solidFill>
              </a:rPr>
              <a:t>Athletico’s</a:t>
            </a:r>
            <a:r>
              <a:rPr lang="en-US" sz="1000" dirty="0">
                <a:solidFill>
                  <a:schemeClr val="accent4">
                    <a:lumMod val="50000"/>
                  </a:schemeClr>
                </a:solidFill>
              </a:rPr>
              <a:t> medical </a:t>
            </a:r>
            <a:r>
              <a:rPr lang="en-US" sz="1000" dirty="0" smtClean="0">
                <a:solidFill>
                  <a:schemeClr val="accent4">
                    <a:lumMod val="50000"/>
                  </a:schemeClr>
                </a:solidFill>
              </a:rPr>
              <a:t>plan and </a:t>
            </a:r>
            <a:r>
              <a:rPr lang="en-US" sz="1000" dirty="0">
                <a:solidFill>
                  <a:schemeClr val="accent4">
                    <a:lumMod val="50000"/>
                  </a:schemeClr>
                </a:solidFill>
              </a:rPr>
              <a:t>should not be added to medical coverage.</a:t>
            </a:r>
          </a:p>
        </p:txBody>
      </p:sp>
    </p:spTree>
    <p:custDataLst>
      <p:tags r:id="rId1"/>
    </p:custDataLst>
    <p:extLst>
      <p:ext uri="{BB962C8B-B14F-4D97-AF65-F5344CB8AC3E}">
        <p14:creationId xmlns:p14="http://schemas.microsoft.com/office/powerpoint/2010/main" val="8672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thletico Presentation Template">
  <a:themeElements>
    <a:clrScheme name="Custom 3">
      <a:dk1>
        <a:srgbClr val="00549F"/>
      </a:dk1>
      <a:lt1>
        <a:srgbClr val="FFFFFF"/>
      </a:lt1>
      <a:dk2>
        <a:srgbClr val="00549F"/>
      </a:dk2>
      <a:lt2>
        <a:srgbClr val="FFFFFF"/>
      </a:lt2>
      <a:accent1>
        <a:srgbClr val="4BC7E7"/>
      </a:accent1>
      <a:accent2>
        <a:srgbClr val="EE745D"/>
      </a:accent2>
      <a:accent3>
        <a:srgbClr val="E2ADE3"/>
      </a:accent3>
      <a:accent4>
        <a:srgbClr val="F2F2F2"/>
      </a:accent4>
      <a:accent5>
        <a:srgbClr val="4BC7E7"/>
      </a:accent5>
      <a:accent6>
        <a:srgbClr val="EE745D"/>
      </a:accent6>
      <a:hlink>
        <a:srgbClr val="00549F"/>
      </a:hlink>
      <a:folHlink>
        <a:srgbClr val="E2ADE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ting_x0020_Documents xmlns="fe718ddc-c9aa-4274-9131-efae9f24e6d4">PowerPoint Template</Marketing_x0020_Documents>
    <Search_x0020_Terms xmlns="fe718ddc-c9aa-4274-9131-efae9f24e6d4">
      <Value>Marketing</Value>
      <Value>PowerPoint</Value>
    </Search_x0020_Term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F5C4210BC31E4FA86F62ED08A2126C" ma:contentTypeVersion="" ma:contentTypeDescription="Create a new document." ma:contentTypeScope="" ma:versionID="e9487a40137dc59959144bad7136a561">
  <xsd:schema xmlns:xsd="http://www.w3.org/2001/XMLSchema" xmlns:xs="http://www.w3.org/2001/XMLSchema" xmlns:p="http://schemas.microsoft.com/office/2006/metadata/properties" xmlns:ns2="fe718ddc-c9aa-4274-9131-efae9f24e6d4" targetNamespace="http://schemas.microsoft.com/office/2006/metadata/properties" ma:root="true" ma:fieldsID="7e720ee4686ce305ddca0bee6c3ed95a" ns2:_="">
    <xsd:import namespace="fe718ddc-c9aa-4274-9131-efae9f24e6d4"/>
    <xsd:element name="properties">
      <xsd:complexType>
        <xsd:sequence>
          <xsd:element name="documentManagement">
            <xsd:complexType>
              <xsd:all>
                <xsd:element ref="ns2:Marketing_x0020_Documents"/>
                <xsd:element ref="ns2:Search_x0020_Ter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18ddc-c9aa-4274-9131-efae9f24e6d4" elementFormDefault="qualified">
    <xsd:import namespace="http://schemas.microsoft.com/office/2006/documentManagement/types"/>
    <xsd:import namespace="http://schemas.microsoft.com/office/infopath/2007/PartnerControls"/>
    <xsd:element name="Marketing_x0020_Documents" ma:index="8" ma:displayName="Marketing Documents" ma:format="Dropdown" ma:internalName="Marketing_x0020_Documents">
      <xsd:simpleType>
        <xsd:union memberTypes="dms:Text">
          <xsd:simpleType>
            <xsd:restriction base="dms:Choice">
              <xsd:enumeration value="AthletiCo Locations"/>
              <xsd:enumeration value="Bio Card Requests"/>
              <xsd:enumeration value="Doctor Database Requests"/>
              <xsd:enumeration value="Fitness Services and Discounts"/>
              <xsd:enumeration value="Inventory"/>
              <xsd:enumeration value="Lunch Ordering Forms"/>
              <xsd:enumeration value="New Collateral Communication"/>
              <xsd:enumeration value="Organizational Chart"/>
              <xsd:enumeration value="Physician Letter Templates"/>
              <xsd:enumeration value="PowerPoint Template"/>
              <xsd:enumeration value="Programs"/>
              <xsd:enumeration value="Public Relations"/>
              <xsd:enumeration value="Relationship Building"/>
              <xsd:enumeration value="ReQlogic Memo"/>
              <xsd:enumeration value="Secondary Referrals-Affiliations"/>
              <xsd:enumeration value="Sponsorship and Chartitable Giving"/>
            </xsd:restriction>
          </xsd:simpleType>
        </xsd:union>
      </xsd:simpleType>
    </xsd:element>
    <xsd:element name="Search_x0020_Terms" ma:index="9" nillable="true" ma:displayName="Search Terms" ma:default="Marketing" ma:internalName="Search_x0020_Terms">
      <xsd:complexType>
        <xsd:complexContent>
          <xsd:extension base="dms:MultiChoice">
            <xsd:sequence>
              <xsd:element name="Value" maxOccurs="unbounded" minOccurs="0" nillable="true">
                <xsd:simpleType>
                  <xsd:restriction base="dms:Choice">
                    <xsd:enumeration value="Affiliations"/>
                    <xsd:enumeration value="Ancillary"/>
                    <xsd:enumeration value="Application"/>
                    <xsd:enumeration value="Bio"/>
                    <xsd:enumeration value="Building"/>
                    <xsd:enumeration value="Card"/>
                    <xsd:enumeration value="Charitable"/>
                    <xsd:enumeration value="Collateral"/>
                    <xsd:enumeration value="Communication"/>
                    <xsd:enumeration value="Contact"/>
                    <xsd:enumeration value="Database"/>
                    <xsd:enumeration value="Discounts"/>
                    <xsd:enumeration value="Doctor"/>
                    <xsd:enumeration value="Drink"/>
                    <xsd:enumeration value="Fitness"/>
                    <xsd:enumeration value="Giving"/>
                    <xsd:enumeration value="Information"/>
                    <xsd:enumeration value="Initiatives"/>
                    <xsd:enumeration value="Interview"/>
                    <xsd:enumeration value="Inventory"/>
                    <xsd:enumeration value="Jamba"/>
                    <xsd:enumeration value="Juice"/>
                    <xsd:enumeration value="Locations"/>
                    <xsd:enumeration value="Lunch"/>
                    <xsd:enumeration value="Marketing"/>
                    <xsd:enumeration value="Organizational"/>
                    <xsd:enumeration value="Physician"/>
                    <xsd:enumeration value="PowerPoint"/>
                    <xsd:enumeration value="PR"/>
                    <xsd:enumeration value="Programs"/>
                    <xsd:enumeration value="Public Relations"/>
                    <xsd:enumeration value="Referral"/>
                    <xsd:enumeration value="Relationship"/>
                    <xsd:enumeration value="ReQlogic"/>
                    <xsd:enumeration value="Request"/>
                    <xsd:enumeration value="Secondary"/>
                    <xsd:enumeration value="Services"/>
                    <xsd:enumeration value="Source"/>
                    <xsd:enumeration value="Sponsorship"/>
                    <xsd:enumeration value="Starbucks"/>
                    <xsd:enumeration value="Summary"/>
                    <xsd:enumeration value="Template"/>
                    <xsd:enumeration value="Template"/>
                    <xsd:enumeration value="Tips"/>
                    <xsd:enumeration value="Training"/>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6AC5A1-C05D-4D11-89C4-4F8BDF444EA5}">
  <ds:schemaRefs>
    <ds:schemaRef ds:uri="http://purl.org/dc/elements/1.1/"/>
    <ds:schemaRef ds:uri="http://schemas.microsoft.com/office/2006/metadata/properties"/>
    <ds:schemaRef ds:uri="fe718ddc-c9aa-4274-9131-efae9f24e6d4"/>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29607F-ED5D-4F60-AAD0-AB530A623F82}">
  <ds:schemaRefs>
    <ds:schemaRef ds:uri="http://schemas.microsoft.com/sharepoint/v3/contenttype/forms"/>
  </ds:schemaRefs>
</ds:datastoreItem>
</file>

<file path=customXml/itemProps3.xml><?xml version="1.0" encoding="utf-8"?>
<ds:datastoreItem xmlns:ds="http://schemas.openxmlformats.org/officeDocument/2006/customXml" ds:itemID="{EAED6226-1317-43CB-9159-03BD3EEB3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718ddc-c9aa-4274-9131-efae9f24e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7345</TotalTime>
  <Words>4234</Words>
  <Application>Microsoft Office PowerPoint</Application>
  <PresentationFormat>On-screen Show (4:3)</PresentationFormat>
  <Paragraphs>585</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Black</vt:lpstr>
      <vt:lpstr>Arial Narrow</vt:lpstr>
      <vt:lpstr>Calibri</vt:lpstr>
      <vt:lpstr>Calibri Light</vt:lpstr>
      <vt:lpstr>Wingdings</vt:lpstr>
      <vt:lpstr>Athletico Presentation Template</vt:lpstr>
      <vt:lpstr>New Hire Benefits Presentation</vt:lpstr>
      <vt:lpstr>Table of Contents</vt:lpstr>
      <vt:lpstr>Welcome to Athletico!</vt:lpstr>
      <vt:lpstr>Eligibility &amp; Enrollment</vt:lpstr>
      <vt:lpstr>What am I eligible for?</vt:lpstr>
      <vt:lpstr>Spousal/Domestic Partner Exclusion</vt:lpstr>
      <vt:lpstr>PowerPoint Presentation</vt:lpstr>
      <vt:lpstr>Comparing the Medical Plans</vt:lpstr>
      <vt:lpstr>Medical Plans Bi-weekly Contributions Non Tobacco</vt:lpstr>
      <vt:lpstr>Medical Plans Bi-weekly Contributions Tobacco</vt:lpstr>
      <vt:lpstr>Utilizing Your Health Savings Account (HSA)</vt:lpstr>
      <vt:lpstr>Your “Real” Deductible</vt:lpstr>
      <vt:lpstr>HSA Eligibility</vt:lpstr>
      <vt:lpstr>Advantages of HSAs</vt:lpstr>
      <vt:lpstr>Which Plan Is Right for You?</vt:lpstr>
      <vt:lpstr>Member Examples</vt:lpstr>
      <vt:lpstr>Member Examples</vt:lpstr>
      <vt:lpstr>PowerPoint Presentation</vt:lpstr>
      <vt:lpstr>Dental</vt:lpstr>
      <vt:lpstr>Dental</vt:lpstr>
      <vt:lpstr>Dental</vt:lpstr>
      <vt:lpstr>PowerPoint Presentation</vt:lpstr>
      <vt:lpstr>Vision</vt:lpstr>
      <vt:lpstr>Vision</vt:lpstr>
      <vt:lpstr>PowerPoint Presentation</vt:lpstr>
      <vt:lpstr>Life and AD&amp;D</vt:lpstr>
      <vt:lpstr>PowerPoint Presentation</vt:lpstr>
      <vt:lpstr>PowerPoint Presentation</vt:lpstr>
      <vt:lpstr>Disability Insurance</vt:lpstr>
      <vt:lpstr>PowerPoint Presentation</vt:lpstr>
      <vt:lpstr>Flexible Spending Accounts (FSA)</vt:lpstr>
      <vt:lpstr>Health Care FSA</vt:lpstr>
      <vt:lpstr>Healthcare FSA vs. HSA</vt:lpstr>
      <vt:lpstr>Utilizing Your Healthcare Flexible Spending Account (HSA and FSA)</vt:lpstr>
      <vt:lpstr>Dependent Care FSA</vt:lpstr>
      <vt:lpstr>PowerPoint Presentation</vt:lpstr>
      <vt:lpstr>PowerPoint Presentation</vt:lpstr>
      <vt:lpstr>Well-Being and Emotional Health</vt:lpstr>
      <vt:lpstr>Well-Being and Emotional Health</vt:lpstr>
      <vt:lpstr>Well-Being and Emotional Health</vt:lpstr>
      <vt:lpstr>PowerPoint Presentation</vt:lpstr>
      <vt:lpstr>PowerPoint Presentation</vt:lpstr>
      <vt:lpstr>Headspace</vt:lpstr>
      <vt:lpstr>Perks at Work</vt:lpstr>
      <vt:lpstr>Retirement Savings</vt:lpstr>
      <vt:lpstr>PowerPoint Presentation</vt:lpstr>
      <vt:lpstr>PowerPoint Presentation</vt:lpstr>
      <vt:lpstr>401(k) – Vesting</vt:lpstr>
      <vt:lpstr>THANK YOU!</vt:lpstr>
    </vt:vector>
  </TitlesOfParts>
  <Company>Athletico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Reuhl</dc:creator>
  <cp:lastModifiedBy>Alissa Ellis</cp:lastModifiedBy>
  <cp:revision>585</cp:revision>
  <cp:lastPrinted>2020-10-09T21:01:13Z</cp:lastPrinted>
  <dcterms:created xsi:type="dcterms:W3CDTF">2015-02-09T15:08:58Z</dcterms:created>
  <dcterms:modified xsi:type="dcterms:W3CDTF">2021-09-01T15:11:30Z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0x0101004AF5C4210BC31E4FA86F62ED08A2126C</vt:lpwstr>
  </property>
  <property fmtid="{D5CDD505-2E9C-101B-9397-08002B2CF9AE}" pid="3" name="ArticulateGUID">
    <vt:lpwstr>E081852B-106B-4410-A3AC-BC741D2D6B1F</vt:lpwstr>
  </property>
  <property fmtid="{D5CDD505-2E9C-101B-9397-08002B2CF9AE}" pid="4" name="ArticulatePath">
    <vt:lpwstr>AT Benefits Presentation 2019 - FINAL</vt:lpwstr>
  </property>
</Properties>
</file>